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3" r:id="rId2"/>
    <p:sldId id="282" r:id="rId3"/>
    <p:sldId id="281" r:id="rId4"/>
    <p:sldId id="265" r:id="rId5"/>
    <p:sldId id="264" r:id="rId6"/>
    <p:sldId id="271" r:id="rId7"/>
    <p:sldId id="272" r:id="rId8"/>
    <p:sldId id="259" r:id="rId9"/>
    <p:sldId id="260" r:id="rId10"/>
    <p:sldId id="268" r:id="rId11"/>
    <p:sldId id="274" r:id="rId12"/>
    <p:sldId id="275" r:id="rId13"/>
    <p:sldId id="276" r:id="rId14"/>
    <p:sldId id="277" r:id="rId15"/>
    <p:sldId id="278" r:id="rId16"/>
    <p:sldId id="279" r:id="rId17"/>
    <p:sldId id="283" r:id="rId18"/>
    <p:sldId id="284" r:id="rId19"/>
    <p:sldId id="286" r:id="rId20"/>
    <p:sldId id="285" r:id="rId21"/>
    <p:sldId id="287" r:id="rId22"/>
    <p:sldId id="288" r:id="rId23"/>
    <p:sldId id="262" r:id="rId24"/>
    <p:sldId id="267" r:id="rId25"/>
    <p:sldId id="257" r:id="rId26"/>
    <p:sldId id="27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727" autoAdjust="0"/>
  </p:normalViewPr>
  <p:slideViewPr>
    <p:cSldViewPr>
      <p:cViewPr varScale="1">
        <p:scale>
          <a:sx n="35" d="100"/>
          <a:sy n="35" d="100"/>
        </p:scale>
        <p:origin x="-1171"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754521-075E-4EA4-9155-E3B0548958B8}" type="datetimeFigureOut">
              <a:rPr lang="en-NZ" smtClean="0"/>
              <a:pPr/>
              <a:t>24/08/2016</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73D536-B928-4F0C-BA54-094F0DA2209E}" type="slidenum">
              <a:rPr lang="en-NZ" smtClean="0"/>
              <a:pPr/>
              <a:t>‹#›</a:t>
            </a:fld>
            <a:endParaRPr lang="en-NZ"/>
          </a:p>
        </p:txBody>
      </p:sp>
    </p:spTree>
    <p:extLst>
      <p:ext uri="{BB962C8B-B14F-4D97-AF65-F5344CB8AC3E}">
        <p14:creationId xmlns:p14="http://schemas.microsoft.com/office/powerpoint/2010/main" xmlns="" val="2503472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tyla9p-pteU&amp;feature=youtu.b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5 </a:t>
            </a:r>
            <a:r>
              <a:rPr lang="en-NZ" dirty="0" err="1" smtClean="0"/>
              <a:t>mins</a:t>
            </a:r>
            <a:endParaRPr lang="en-NZ" dirty="0" smtClean="0"/>
          </a:p>
          <a:p>
            <a:r>
              <a:rPr lang="en-NZ" dirty="0" smtClean="0"/>
              <a:t>Set up:  small groups depending</a:t>
            </a:r>
            <a:r>
              <a:rPr lang="en-NZ" baseline="0" dirty="0" smtClean="0"/>
              <a:t> on the side of the room.  </a:t>
            </a:r>
          </a:p>
          <a:p>
            <a:r>
              <a:rPr lang="en-NZ" dirty="0" smtClean="0"/>
              <a:t>Open with a Karakia</a:t>
            </a:r>
          </a:p>
          <a:p>
            <a:r>
              <a:rPr lang="en-NZ" dirty="0" smtClean="0"/>
              <a:t>Warm up and orientating.  </a:t>
            </a:r>
            <a:r>
              <a:rPr lang="en-NZ" i="1" dirty="0" smtClean="0">
                <a:solidFill>
                  <a:srgbClr val="FF0000"/>
                </a:solidFill>
              </a:rPr>
              <a:t>Ask</a:t>
            </a:r>
            <a:r>
              <a:rPr lang="en-NZ" i="1" baseline="0" dirty="0" smtClean="0">
                <a:solidFill>
                  <a:srgbClr val="FF0000"/>
                </a:solidFill>
              </a:rPr>
              <a:t> people what they would like from the session and write this up?</a:t>
            </a:r>
            <a:endParaRPr lang="en-NZ" dirty="0" smtClean="0"/>
          </a:p>
          <a:p>
            <a:r>
              <a:rPr lang="en-NZ" dirty="0" smtClean="0"/>
              <a:t>Here’s a chance to be</a:t>
            </a:r>
            <a:r>
              <a:rPr lang="en-NZ" baseline="0" dirty="0" smtClean="0"/>
              <a:t> creative, get your thinking caps on, take something back. It’s a wonderful opportunity to go through the programmes briefly, connect the dots and have a practical demonstration of the kete demonstrated by </a:t>
            </a:r>
            <a:r>
              <a:rPr lang="en-NZ" baseline="0" dirty="0" err="1" smtClean="0"/>
              <a:t>Westown</a:t>
            </a:r>
            <a:r>
              <a:rPr lang="en-NZ" baseline="0" dirty="0" smtClean="0"/>
              <a:t> School.</a:t>
            </a:r>
          </a:p>
          <a:p>
            <a:r>
              <a:rPr lang="en-NZ" baseline="0" dirty="0" smtClean="0"/>
              <a:t>  </a:t>
            </a:r>
          </a:p>
          <a:p>
            <a:r>
              <a:rPr lang="en-NZ" baseline="0" dirty="0" smtClean="0"/>
              <a:t>Need a </a:t>
            </a:r>
            <a:r>
              <a:rPr lang="en-NZ" baseline="0" dirty="0" err="1" smtClean="0"/>
              <a:t>gimic</a:t>
            </a:r>
            <a:r>
              <a:rPr lang="en-NZ" baseline="0" dirty="0" smtClean="0"/>
              <a:t> to engage that is fun, relatively quick and quite light!  Small picture to big picture observations looking from details to big picture.  Wider context. (You tube clip </a:t>
            </a:r>
            <a:r>
              <a:rPr lang="en-NZ" sz="1200" u="sng" kern="1200" dirty="0" smtClean="0">
                <a:solidFill>
                  <a:schemeClr val="tx1"/>
                </a:solidFill>
                <a:latin typeface="+mn-lt"/>
                <a:ea typeface="+mn-ea"/>
                <a:cs typeface="+mn-cs"/>
                <a:hlinkClick r:id="rId3"/>
              </a:rPr>
              <a:t>https://www.youtube.com/watch?v=tyla9p-pteU&amp;feature=youtu.be</a:t>
            </a:r>
            <a:r>
              <a:rPr lang="en-NZ" sz="1200" kern="1200" dirty="0" smtClean="0">
                <a:solidFill>
                  <a:schemeClr val="tx1"/>
                </a:solidFill>
                <a:latin typeface="+mn-lt"/>
                <a:ea typeface="+mn-ea"/>
                <a:cs typeface="+mn-cs"/>
              </a:rPr>
              <a:t> )</a:t>
            </a:r>
            <a:endParaRPr lang="en-NZ" baseline="0" dirty="0" smtClean="0"/>
          </a:p>
          <a:p>
            <a:endParaRPr lang="en-NZ" baseline="0" dirty="0" smtClean="0"/>
          </a:p>
          <a:p>
            <a:r>
              <a:rPr lang="en-NZ" dirty="0" smtClean="0"/>
              <a:t>Jens is one of our IY Parent mentors.... </a:t>
            </a:r>
            <a:r>
              <a:rPr lang="en-NZ" baseline="0" dirty="0" smtClean="0"/>
              <a:t>I am SW Practitioner.  </a:t>
            </a:r>
            <a:r>
              <a:rPr lang="en-NZ" i="1" baseline="0" dirty="0" err="1" smtClean="0"/>
              <a:t>Westown</a:t>
            </a:r>
            <a:r>
              <a:rPr lang="en-NZ" i="1" baseline="0" dirty="0" smtClean="0"/>
              <a:t> representatives include Adrienne </a:t>
            </a:r>
            <a:r>
              <a:rPr lang="en-NZ" i="1" baseline="0" dirty="0" err="1" smtClean="0"/>
              <a:t>Ainsley</a:t>
            </a:r>
            <a:r>
              <a:rPr lang="en-NZ" i="1" baseline="0" dirty="0" smtClean="0"/>
              <a:t>, RTLB and Coach, Diane Carr, Principal and Christina Morse, Assistant Principal and Team Leader. </a:t>
            </a:r>
          </a:p>
          <a:p>
            <a:endParaRPr lang="en-NZ" dirty="0" smtClean="0"/>
          </a:p>
          <a:p>
            <a:r>
              <a:rPr lang="en-NZ" dirty="0" smtClean="0"/>
              <a:t>We hope this will all come together for you and you can a</a:t>
            </a:r>
            <a:r>
              <a:rPr lang="en-NZ" baseline="0" dirty="0" smtClean="0"/>
              <a:t>pproach local MOE and for example, have sessions at your school for IYP.   Opportunity to work together – parent would understand the “ignore” strategy.  Operating on site at school.  </a:t>
            </a:r>
            <a:endParaRPr lang="en-NZ" dirty="0" smtClean="0"/>
          </a:p>
          <a:p>
            <a:endParaRPr lang="en-NZ" dirty="0"/>
          </a:p>
        </p:txBody>
      </p:sp>
      <p:sp>
        <p:nvSpPr>
          <p:cNvPr id="4" name="Slide Number Placeholder 3"/>
          <p:cNvSpPr>
            <a:spLocks noGrp="1"/>
          </p:cNvSpPr>
          <p:nvPr>
            <p:ph type="sldNum" sz="quarter" idx="10"/>
          </p:nvPr>
        </p:nvSpPr>
        <p:spPr/>
        <p:txBody>
          <a:bodyPr/>
          <a:lstStyle/>
          <a:p>
            <a:fld id="{EE73D536-B928-4F0C-BA54-094F0DA2209E}" type="slidenum">
              <a:rPr lang="en-NZ" smtClean="0"/>
              <a:pPr/>
              <a:t>1</a:t>
            </a:fld>
            <a:endParaRPr lang="en-N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06837CDF-CB1D-4BBE-B80E-0FB3A5AD9256}" type="slidenum">
              <a:rPr lang="en-NZ" smtClean="0"/>
              <a:pPr/>
              <a:t>11</a:t>
            </a:fld>
            <a:endParaRPr lang="en-N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400" kern="1200" dirty="0" smtClean="0">
                <a:solidFill>
                  <a:schemeClr val="tx1"/>
                </a:solidFill>
                <a:latin typeface="+mn-lt"/>
                <a:ea typeface="+mn-ea"/>
                <a:cs typeface="Lucida Sans Unicode" pitchFamily="34" charset="0"/>
              </a:rPr>
              <a:t>Call to action</a:t>
            </a:r>
            <a:endParaRPr lang="en-NZ" sz="1400" dirty="0" smtClean="0">
              <a:latin typeface="+mn-lt"/>
            </a:endParaRPr>
          </a:p>
          <a:p>
            <a:r>
              <a:rPr lang="en-AU" sz="1400" kern="1200" dirty="0" smtClean="0">
                <a:solidFill>
                  <a:schemeClr val="tx1"/>
                </a:solidFill>
                <a:latin typeface="+mn-lt"/>
                <a:ea typeface="+mn-ea"/>
                <a:cs typeface="Lucida Sans Unicode" pitchFamily="34" charset="0"/>
              </a:rPr>
              <a:t>(2min) Link zoom ... we have been looking at detail and examples of what  we can do (link examples) now we are going to move further into a creative space  and  step back at a big picture level  ... What's  you vision? </a:t>
            </a:r>
            <a:endParaRPr lang="en-NZ" sz="1400" kern="1200" dirty="0" smtClean="0">
              <a:solidFill>
                <a:schemeClr val="tx1"/>
              </a:solidFill>
              <a:latin typeface="+mn-lt"/>
              <a:ea typeface="+mn-ea"/>
              <a:cs typeface="Lucida Sans Unicode" pitchFamily="34" charset="0"/>
            </a:endParaRPr>
          </a:p>
          <a:p>
            <a:r>
              <a:rPr lang="en-AU" sz="1400" kern="1200" dirty="0" smtClean="0">
                <a:solidFill>
                  <a:schemeClr val="tx1"/>
                </a:solidFill>
                <a:latin typeface="+mn-lt"/>
                <a:ea typeface="+mn-ea"/>
                <a:cs typeface="Lucida Sans Unicode" pitchFamily="34" charset="0"/>
              </a:rPr>
              <a:t> </a:t>
            </a:r>
            <a:endParaRPr lang="en-NZ" sz="1400" kern="1200" dirty="0" smtClean="0">
              <a:solidFill>
                <a:schemeClr val="tx1"/>
              </a:solidFill>
              <a:latin typeface="+mn-lt"/>
              <a:ea typeface="+mn-ea"/>
              <a:cs typeface="Lucida Sans Unicode" pitchFamily="34" charset="0"/>
            </a:endParaRPr>
          </a:p>
          <a:p>
            <a:r>
              <a:rPr lang="en-AU" sz="1400" kern="1200" dirty="0" smtClean="0">
                <a:solidFill>
                  <a:schemeClr val="tx1"/>
                </a:solidFill>
                <a:latin typeface="+mn-lt"/>
                <a:ea typeface="+mn-ea"/>
                <a:cs typeface="Lucida Sans Unicode" pitchFamily="34" charset="0"/>
              </a:rPr>
              <a:t>Move from the detail of our weave to what we could create with that weave</a:t>
            </a:r>
            <a:endParaRPr lang="en-NZ" sz="1400" kern="1200" dirty="0" smtClean="0">
              <a:solidFill>
                <a:schemeClr val="tx1"/>
              </a:solidFill>
              <a:latin typeface="+mn-lt"/>
              <a:ea typeface="+mn-ea"/>
              <a:cs typeface="Lucida Sans Unicode" pitchFamily="34" charset="0"/>
            </a:endParaRPr>
          </a:p>
          <a:p>
            <a:endParaRPr lang="en-N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i="1" kern="1200" dirty="0" smtClean="0">
                <a:solidFill>
                  <a:schemeClr val="tx1"/>
                </a:solidFill>
                <a:latin typeface="+mn-lt"/>
                <a:ea typeface="+mn-ea"/>
                <a:cs typeface="+mn-cs"/>
              </a:rPr>
              <a:t>Question to group: Looking at the weaving in the slide who are  you going to put at the centre?  Who is the weave for?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i="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i="1" kern="1200" dirty="0" smtClean="0">
                <a:solidFill>
                  <a:schemeClr val="tx1"/>
                </a:solidFill>
                <a:latin typeface="+mn-lt"/>
                <a:ea typeface="+mn-ea"/>
                <a:cs typeface="+mn-cs"/>
              </a:rPr>
              <a:t>Brainstorm: What are the benefits of weaving together  of SW and IY?  (benefits for students, school, teachers, whanua , community)  - chart  </a:t>
            </a:r>
          </a:p>
          <a:p>
            <a:endParaRPr lang="en-NZ" dirty="0" smtClean="0"/>
          </a:p>
          <a:p>
            <a:r>
              <a:rPr lang="en-NZ" dirty="0" smtClean="0"/>
              <a:t>......</a:t>
            </a:r>
          </a:p>
          <a:p>
            <a:r>
              <a:rPr lang="en-NZ" dirty="0" smtClean="0">
                <a:solidFill>
                  <a:srgbClr val="0070C0"/>
                </a:solidFill>
              </a:rPr>
              <a:t>15 minute</a:t>
            </a:r>
            <a:r>
              <a:rPr lang="en-NZ" baseline="0" dirty="0" smtClean="0">
                <a:solidFill>
                  <a:srgbClr val="0070C0"/>
                </a:solidFill>
              </a:rPr>
              <a:t> activity.</a:t>
            </a:r>
            <a:endParaRPr lang="en-NZ" dirty="0" smtClean="0">
              <a:solidFill>
                <a:srgbClr val="0070C0"/>
              </a:solidFill>
            </a:endParaRPr>
          </a:p>
          <a:p>
            <a:r>
              <a:rPr lang="en-NZ" dirty="0" smtClean="0">
                <a:solidFill>
                  <a:srgbClr val="0070C0"/>
                </a:solidFill>
              </a:rPr>
              <a:t>Stepping back big</a:t>
            </a:r>
            <a:r>
              <a:rPr lang="en-NZ" baseline="0" dirty="0" smtClean="0">
                <a:solidFill>
                  <a:srgbClr val="0070C0"/>
                </a:solidFill>
              </a:rPr>
              <a:t> picture (Jens).  </a:t>
            </a:r>
            <a:r>
              <a:rPr lang="en-NZ" dirty="0" smtClean="0">
                <a:solidFill>
                  <a:srgbClr val="0070C0"/>
                </a:solidFill>
              </a:rPr>
              <a:t>Community,</a:t>
            </a:r>
            <a:r>
              <a:rPr lang="en-NZ" baseline="0" dirty="0" smtClean="0">
                <a:solidFill>
                  <a:srgbClr val="0070C0"/>
                </a:solidFill>
              </a:rPr>
              <a:t> parent programme.  Wondering, ideas, possibilities.</a:t>
            </a:r>
          </a:p>
          <a:p>
            <a:r>
              <a:rPr lang="en-NZ" baseline="0" dirty="0" smtClean="0">
                <a:solidFill>
                  <a:srgbClr val="0070C0"/>
                </a:solidFill>
              </a:rPr>
              <a:t>Joining the dots.... Heard from the school....How can we action our ideas?  What’s the plan?</a:t>
            </a:r>
          </a:p>
          <a:p>
            <a:r>
              <a:rPr lang="en-NZ" baseline="0" dirty="0" smtClean="0">
                <a:solidFill>
                  <a:srgbClr val="0070C0"/>
                </a:solidFill>
              </a:rPr>
              <a:t>Develop a card with “Next steps”</a:t>
            </a:r>
          </a:p>
        </p:txBody>
      </p:sp>
      <p:sp>
        <p:nvSpPr>
          <p:cNvPr id="4" name="Slide Number Placeholder 3"/>
          <p:cNvSpPr>
            <a:spLocks noGrp="1"/>
          </p:cNvSpPr>
          <p:nvPr>
            <p:ph type="sldNum" sz="quarter" idx="10"/>
          </p:nvPr>
        </p:nvSpPr>
        <p:spPr/>
        <p:txBody>
          <a:bodyPr/>
          <a:lstStyle/>
          <a:p>
            <a:fld id="{EE73D536-B928-4F0C-BA54-094F0DA2209E}" type="slidenum">
              <a:rPr lang="en-NZ" smtClean="0"/>
              <a:pPr/>
              <a:t>23</a:t>
            </a:fld>
            <a:endParaRPr lang="en-N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400" kern="1200" dirty="0" smtClean="0">
                <a:solidFill>
                  <a:schemeClr val="tx1"/>
                </a:solidFill>
                <a:latin typeface="+mn-lt"/>
                <a:ea typeface="+mn-ea"/>
                <a:cs typeface="+mn-cs"/>
              </a:rPr>
              <a:t>(3min)</a:t>
            </a:r>
            <a:endParaRPr lang="en-NZ" sz="1400" kern="1200" dirty="0" smtClean="0">
              <a:solidFill>
                <a:schemeClr val="tx1"/>
              </a:solidFill>
              <a:latin typeface="+mn-lt"/>
              <a:ea typeface="+mn-ea"/>
              <a:cs typeface="+mn-cs"/>
            </a:endParaRPr>
          </a:p>
          <a:p>
            <a:r>
              <a:rPr lang="en-AU" sz="1400" i="1" kern="1200" dirty="0" smtClean="0">
                <a:solidFill>
                  <a:schemeClr val="tx1"/>
                </a:solidFill>
                <a:latin typeface="+mn-lt"/>
                <a:ea typeface="+mn-ea"/>
                <a:cs typeface="+mn-cs"/>
              </a:rPr>
              <a:t> W</a:t>
            </a:r>
            <a:r>
              <a:rPr lang="en-AU" sz="1400" kern="1200" dirty="0" smtClean="0">
                <a:solidFill>
                  <a:schemeClr val="tx1"/>
                </a:solidFill>
                <a:latin typeface="+mn-lt"/>
                <a:ea typeface="+mn-ea"/>
                <a:cs typeface="+mn-cs"/>
              </a:rPr>
              <a:t>ith [    ] at the centre let’s start to think about  who might be involved in the weaving </a:t>
            </a:r>
            <a:endParaRPr lang="en-NZ" sz="1400" kern="1200" dirty="0" smtClean="0">
              <a:solidFill>
                <a:schemeClr val="tx1"/>
              </a:solidFill>
              <a:latin typeface="+mn-lt"/>
              <a:ea typeface="+mn-ea"/>
              <a:cs typeface="+mn-cs"/>
            </a:endParaRPr>
          </a:p>
          <a:p>
            <a:pPr lvl="0"/>
            <a:r>
              <a:rPr lang="en-AU" sz="1400" kern="1200" dirty="0" smtClean="0">
                <a:solidFill>
                  <a:schemeClr val="tx1"/>
                </a:solidFill>
                <a:latin typeface="+mn-lt"/>
                <a:ea typeface="+mn-ea"/>
                <a:cs typeface="+mn-cs"/>
              </a:rPr>
              <a:t>how are we as a school are we thinking we would like to interact with this group? Is our goal for them to ...  </a:t>
            </a:r>
            <a:endParaRPr lang="en-NZ" sz="1400" kern="1200" dirty="0" smtClean="0">
              <a:solidFill>
                <a:schemeClr val="tx1"/>
              </a:solidFill>
              <a:latin typeface="+mn-lt"/>
              <a:ea typeface="+mn-ea"/>
              <a:cs typeface="+mn-cs"/>
            </a:endParaRPr>
          </a:p>
          <a:p>
            <a:r>
              <a:rPr lang="en-AU" sz="1400" b="1" kern="1200" dirty="0" smtClean="0">
                <a:solidFill>
                  <a:schemeClr val="tx1"/>
                </a:solidFill>
                <a:latin typeface="+mn-lt"/>
                <a:ea typeface="+mn-ea"/>
                <a:cs typeface="+mn-cs"/>
              </a:rPr>
              <a:t> </a:t>
            </a:r>
            <a:endParaRPr lang="en-NZ" sz="1400" kern="1200" dirty="0" smtClean="0">
              <a:solidFill>
                <a:schemeClr val="tx1"/>
              </a:solidFill>
              <a:latin typeface="+mn-lt"/>
              <a:ea typeface="+mn-ea"/>
              <a:cs typeface="+mn-cs"/>
            </a:endParaRPr>
          </a:p>
          <a:p>
            <a:r>
              <a:rPr lang="en-AU" sz="1400" b="1" kern="1200" dirty="0" smtClean="0">
                <a:solidFill>
                  <a:schemeClr val="tx1"/>
                </a:solidFill>
                <a:latin typeface="+mn-lt"/>
                <a:ea typeface="+mn-ea"/>
                <a:cs typeface="+mn-cs"/>
              </a:rPr>
              <a:t>Attend / Engage / Invest</a:t>
            </a:r>
            <a:endParaRPr lang="en-NZ" sz="1400" kern="1200" dirty="0" smtClean="0">
              <a:solidFill>
                <a:schemeClr val="tx1"/>
              </a:solidFill>
              <a:latin typeface="+mn-lt"/>
              <a:ea typeface="+mn-ea"/>
              <a:cs typeface="+mn-cs"/>
            </a:endParaRPr>
          </a:p>
          <a:p>
            <a:r>
              <a:rPr lang="en-AU" sz="1400" kern="1200" dirty="0" smtClean="0">
                <a:solidFill>
                  <a:schemeClr val="tx1"/>
                </a:solidFill>
                <a:latin typeface="+mn-lt"/>
                <a:ea typeface="+mn-ea"/>
                <a:cs typeface="+mn-cs"/>
              </a:rPr>
              <a:t>(outline example of whanua as a part of this group) </a:t>
            </a:r>
            <a:endParaRPr lang="en-NZ" sz="1400" kern="1200" dirty="0" smtClean="0">
              <a:solidFill>
                <a:schemeClr val="tx1"/>
              </a:solidFill>
              <a:latin typeface="+mn-lt"/>
              <a:ea typeface="+mn-ea"/>
              <a:cs typeface="+mn-cs"/>
            </a:endParaRPr>
          </a:p>
          <a:p>
            <a:r>
              <a:rPr lang="en-AU" sz="1400" u="sng" kern="1200" dirty="0" smtClean="0">
                <a:solidFill>
                  <a:schemeClr val="tx1"/>
                </a:solidFill>
                <a:latin typeface="+mn-lt"/>
                <a:ea typeface="+mn-ea"/>
                <a:cs typeface="+mn-cs"/>
              </a:rPr>
              <a:t>Attend</a:t>
            </a:r>
            <a:r>
              <a:rPr lang="en-AU" sz="1400" kern="1200" dirty="0" smtClean="0">
                <a:solidFill>
                  <a:schemeClr val="tx1"/>
                </a:solidFill>
                <a:latin typeface="+mn-lt"/>
                <a:ea typeface="+mn-ea"/>
                <a:cs typeface="+mn-cs"/>
              </a:rPr>
              <a:t> = school shares information e.g. school 3 to 5 expectations ‘here they are’ </a:t>
            </a:r>
            <a:endParaRPr lang="en-NZ" sz="1400" kern="1200" dirty="0" smtClean="0">
              <a:solidFill>
                <a:schemeClr val="tx1"/>
              </a:solidFill>
              <a:latin typeface="+mn-lt"/>
              <a:ea typeface="+mn-ea"/>
              <a:cs typeface="+mn-cs"/>
            </a:endParaRPr>
          </a:p>
          <a:p>
            <a:r>
              <a:rPr lang="en-AU" sz="1400" u="sng" kern="1200" dirty="0" smtClean="0">
                <a:solidFill>
                  <a:schemeClr val="tx1"/>
                </a:solidFill>
                <a:latin typeface="+mn-lt"/>
                <a:ea typeface="+mn-ea"/>
                <a:cs typeface="+mn-cs"/>
              </a:rPr>
              <a:t>Engage</a:t>
            </a:r>
            <a:r>
              <a:rPr lang="en-AU" sz="1400" kern="1200" dirty="0" smtClean="0">
                <a:solidFill>
                  <a:schemeClr val="tx1"/>
                </a:solidFill>
                <a:latin typeface="+mn-lt"/>
                <a:ea typeface="+mn-ea"/>
                <a:cs typeface="+mn-cs"/>
              </a:rPr>
              <a:t> = whanua interact with school e.g.  ‘here are our ideas what do you think?’</a:t>
            </a:r>
            <a:endParaRPr lang="en-NZ" sz="1400" kern="1200" dirty="0" smtClean="0">
              <a:solidFill>
                <a:schemeClr val="tx1"/>
              </a:solidFill>
              <a:latin typeface="+mn-lt"/>
              <a:ea typeface="+mn-ea"/>
              <a:cs typeface="+mn-cs"/>
            </a:endParaRPr>
          </a:p>
          <a:p>
            <a:r>
              <a:rPr lang="en-AU" sz="1400" u="sng" kern="1200" dirty="0" smtClean="0">
                <a:solidFill>
                  <a:schemeClr val="tx1"/>
                </a:solidFill>
                <a:latin typeface="+mn-lt"/>
                <a:ea typeface="+mn-ea"/>
                <a:cs typeface="+mn-cs"/>
              </a:rPr>
              <a:t>Invest</a:t>
            </a:r>
            <a:r>
              <a:rPr lang="en-AU" sz="1400" kern="1200" dirty="0" smtClean="0">
                <a:solidFill>
                  <a:schemeClr val="tx1"/>
                </a:solidFill>
                <a:latin typeface="+mn-lt"/>
                <a:ea typeface="+mn-ea"/>
                <a:cs typeface="+mn-cs"/>
              </a:rPr>
              <a:t> = whanua key player in developing e.g. ‘we are looking to develop 3 to 5 what do you think?’  -they are weavers and integral to deciding what is created        </a:t>
            </a:r>
            <a:endParaRPr lang="en-NZ" sz="1400" kern="1200" dirty="0" smtClean="0">
              <a:solidFill>
                <a:schemeClr val="tx1"/>
              </a:solidFill>
              <a:latin typeface="+mn-lt"/>
              <a:ea typeface="+mn-ea"/>
              <a:cs typeface="+mn-cs"/>
            </a:endParaRPr>
          </a:p>
          <a:p>
            <a:r>
              <a:rPr lang="en-AU" sz="1200" i="1" kern="1200" dirty="0" smtClean="0">
                <a:solidFill>
                  <a:schemeClr val="tx1"/>
                </a:solidFill>
                <a:latin typeface="+mn-lt"/>
                <a:ea typeface="+mn-ea"/>
                <a:cs typeface="+mn-cs"/>
              </a:rPr>
              <a:t>       </a:t>
            </a:r>
            <a:endParaRPr lang="en-NZ"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 </a:t>
            </a:r>
            <a:endParaRPr lang="en-NZ" sz="1200" kern="1200" dirty="0" smtClean="0">
              <a:solidFill>
                <a:schemeClr val="tx1"/>
              </a:solidFill>
              <a:latin typeface="+mn-lt"/>
              <a:ea typeface="+mn-ea"/>
              <a:cs typeface="+mn-cs"/>
            </a:endParaRPr>
          </a:p>
          <a:p>
            <a:r>
              <a:rPr lang="en-AU" sz="1200" i="1" kern="1200" dirty="0" smtClean="0">
                <a:solidFill>
                  <a:schemeClr val="tx1"/>
                </a:solidFill>
                <a:latin typeface="+mn-lt"/>
                <a:ea typeface="+mn-ea"/>
                <a:cs typeface="+mn-cs"/>
              </a:rPr>
              <a:t>Activity: </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(5min) If we think about how the arrival of the 3D printer changed our concepts around what could be printed lets now take some time to think about what might be possible for us to create if we were to become 3D weavers ... Big picture visions  </a:t>
            </a:r>
            <a:endParaRPr lang="en-NZ" sz="1200" kern="1200" dirty="0" smtClean="0">
              <a:solidFill>
                <a:schemeClr val="tx1"/>
              </a:solidFill>
              <a:latin typeface="+mn-lt"/>
              <a:ea typeface="+mn-ea"/>
              <a:cs typeface="+mn-cs"/>
            </a:endParaRPr>
          </a:p>
          <a:p>
            <a:endParaRPr lang="en-NZ" sz="1200" kern="1200" dirty="0" smtClean="0">
              <a:solidFill>
                <a:schemeClr val="tx1"/>
              </a:solidFill>
              <a:latin typeface="+mn-lt"/>
              <a:ea typeface="+mn-ea"/>
              <a:cs typeface="+mn-cs"/>
            </a:endParaRPr>
          </a:p>
          <a:p>
            <a:r>
              <a:rPr lang="en-AU" sz="1200" i="1" kern="1200" dirty="0" smtClean="0">
                <a:solidFill>
                  <a:schemeClr val="tx1"/>
                </a:solidFill>
                <a:latin typeface="+mn-lt"/>
                <a:ea typeface="+mn-ea"/>
                <a:cs typeface="+mn-cs"/>
              </a:rPr>
              <a:t>In your groups start to think about and discuss your own school and its community and what it could mean if you were to 3D weave  with SW, IY T &amp; P  </a:t>
            </a:r>
            <a:endParaRPr lang="en-NZ" sz="1200" kern="1200" dirty="0" smtClean="0">
              <a:solidFill>
                <a:schemeClr val="tx1"/>
              </a:solidFill>
              <a:latin typeface="+mn-lt"/>
              <a:ea typeface="+mn-ea"/>
              <a:cs typeface="+mn-cs"/>
            </a:endParaRPr>
          </a:p>
          <a:p>
            <a:r>
              <a:rPr lang="en-AU" sz="1200" i="1" kern="1200" dirty="0" smtClean="0">
                <a:solidFill>
                  <a:schemeClr val="tx1"/>
                </a:solidFill>
                <a:latin typeface="+mn-lt"/>
                <a:ea typeface="+mn-ea"/>
                <a:cs typeface="+mn-cs"/>
              </a:rPr>
              <a:t> </a:t>
            </a:r>
            <a:endParaRPr lang="en-NZ" sz="1200" kern="1200" dirty="0" smtClean="0">
              <a:solidFill>
                <a:schemeClr val="tx1"/>
              </a:solidFill>
              <a:latin typeface="+mn-lt"/>
              <a:ea typeface="+mn-ea"/>
              <a:cs typeface="+mn-cs"/>
            </a:endParaRPr>
          </a:p>
          <a:p>
            <a:r>
              <a:rPr lang="en-AU" sz="1200" i="1" kern="1200" dirty="0" smtClean="0">
                <a:solidFill>
                  <a:schemeClr val="tx1"/>
                </a:solidFill>
                <a:latin typeface="+mn-lt"/>
                <a:ea typeface="+mn-ea"/>
                <a:cs typeface="+mn-cs"/>
              </a:rPr>
              <a:t>What is your vision?  What dos it look like?  </a:t>
            </a:r>
            <a:endParaRPr lang="en-NZ" sz="1200" kern="1200" dirty="0" smtClean="0">
              <a:solidFill>
                <a:schemeClr val="tx1"/>
              </a:solidFill>
              <a:latin typeface="+mn-lt"/>
              <a:ea typeface="+mn-ea"/>
              <a:cs typeface="+mn-cs"/>
            </a:endParaRPr>
          </a:p>
          <a:p>
            <a:r>
              <a:rPr lang="en-AU" sz="1200" i="1" kern="1200" dirty="0" smtClean="0">
                <a:solidFill>
                  <a:schemeClr val="tx1"/>
                </a:solidFill>
                <a:latin typeface="+mn-lt"/>
                <a:ea typeface="+mn-ea"/>
                <a:cs typeface="+mn-cs"/>
              </a:rPr>
              <a:t> </a:t>
            </a:r>
            <a:endParaRPr lang="en-NZ" sz="1200" kern="1200" dirty="0" smtClean="0">
              <a:solidFill>
                <a:schemeClr val="tx1"/>
              </a:solidFill>
              <a:latin typeface="+mn-lt"/>
              <a:ea typeface="+mn-ea"/>
              <a:cs typeface="+mn-cs"/>
            </a:endParaRPr>
          </a:p>
          <a:p>
            <a:r>
              <a:rPr lang="en-AU" sz="1200" i="1" kern="1200" dirty="0" smtClean="0">
                <a:solidFill>
                  <a:schemeClr val="tx1"/>
                </a:solidFill>
                <a:latin typeface="+mn-lt"/>
                <a:ea typeface="+mn-ea"/>
                <a:cs typeface="+mn-cs"/>
              </a:rPr>
              <a:t>On your card capture your vision &amp; next steps </a:t>
            </a:r>
            <a:endParaRPr lang="en-NZ" dirty="0" smtClean="0"/>
          </a:p>
          <a:p>
            <a:endParaRPr lang="en-NZ" dirty="0" smtClean="0"/>
          </a:p>
          <a:p>
            <a:r>
              <a:rPr lang="en-NZ" dirty="0" smtClean="0"/>
              <a:t>*****Activity with harekeke,</a:t>
            </a:r>
            <a:r>
              <a:rPr lang="en-NZ" baseline="0" dirty="0" smtClean="0"/>
              <a:t> weaving and bringing things together.</a:t>
            </a:r>
          </a:p>
          <a:p>
            <a:endParaRPr lang="en-NZ" baseline="0" dirty="0" smtClean="0"/>
          </a:p>
          <a:p>
            <a:r>
              <a:rPr lang="en-NZ" baseline="0" dirty="0" smtClean="0"/>
              <a:t>A call to action.... Goal setting.  Going away to talk to someone about (Ideas cards....)</a:t>
            </a:r>
          </a:p>
          <a:p>
            <a:endParaRPr lang="en-NZ" baseline="0" dirty="0" smtClean="0"/>
          </a:p>
          <a:p>
            <a:r>
              <a:rPr lang="en-NZ" dirty="0" smtClean="0"/>
              <a:t>It takes</a:t>
            </a:r>
            <a:r>
              <a:rPr lang="en-NZ" baseline="0" dirty="0" smtClean="0"/>
              <a:t> a whole community to raise a child. Imagine if parents were part of the IYP and using the same language e.g. “praise” Tier 1 .  Other ideas .</a:t>
            </a:r>
          </a:p>
          <a:p>
            <a:endParaRPr lang="en-NZ" baseline="0" dirty="0" smtClean="0"/>
          </a:p>
          <a:p>
            <a:r>
              <a:rPr lang="en-NZ" baseline="0" dirty="0" smtClean="0"/>
              <a:t>Start on community... Start a thread into the community...</a:t>
            </a:r>
            <a:r>
              <a:rPr lang="en-NZ" dirty="0" smtClean="0"/>
              <a:t> Personalised</a:t>
            </a:r>
            <a:r>
              <a:rPr lang="en-NZ" baseline="0" dirty="0" smtClean="0"/>
              <a:t> weaving.</a:t>
            </a:r>
            <a:endParaRPr lang="en-NZ" dirty="0" smtClean="0"/>
          </a:p>
        </p:txBody>
      </p:sp>
      <p:sp>
        <p:nvSpPr>
          <p:cNvPr id="4" name="Slide Number Placeholder 3"/>
          <p:cNvSpPr>
            <a:spLocks noGrp="1"/>
          </p:cNvSpPr>
          <p:nvPr>
            <p:ph type="sldNum" sz="quarter" idx="10"/>
          </p:nvPr>
        </p:nvSpPr>
        <p:spPr/>
        <p:txBody>
          <a:bodyPr/>
          <a:lstStyle/>
          <a:p>
            <a:fld id="{EE73D536-B928-4F0C-BA54-094F0DA2209E}" type="slidenum">
              <a:rPr lang="en-NZ" smtClean="0"/>
              <a:pPr/>
              <a:t>24</a:t>
            </a:fld>
            <a:endParaRPr lang="en-N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400" kern="1200" dirty="0" smtClean="0">
                <a:solidFill>
                  <a:schemeClr val="tx1"/>
                </a:solidFill>
                <a:latin typeface="+mn-lt"/>
                <a:ea typeface="+mn-ea"/>
                <a:cs typeface="+mn-cs"/>
              </a:rPr>
              <a:t>(5min) Bring group back together </a:t>
            </a:r>
            <a:endParaRPr lang="en-NZ" sz="1400" kern="1200" dirty="0" smtClean="0">
              <a:solidFill>
                <a:schemeClr val="tx1"/>
              </a:solidFill>
              <a:latin typeface="+mn-lt"/>
              <a:ea typeface="+mn-ea"/>
              <a:cs typeface="+mn-cs"/>
            </a:endParaRPr>
          </a:p>
          <a:p>
            <a:r>
              <a:rPr lang="en-AU" sz="1400" kern="1200" dirty="0" smtClean="0">
                <a:solidFill>
                  <a:schemeClr val="tx1"/>
                </a:solidFill>
                <a:latin typeface="+mn-lt"/>
                <a:ea typeface="+mn-ea"/>
                <a:cs typeface="+mn-cs"/>
              </a:rPr>
              <a:t>Let’s have a look at some of the 3D weaving you have been discussing </a:t>
            </a:r>
            <a:endParaRPr lang="en-NZ" sz="1400" kern="1200" dirty="0" smtClean="0">
              <a:solidFill>
                <a:schemeClr val="tx1"/>
              </a:solidFill>
              <a:latin typeface="+mn-lt"/>
              <a:ea typeface="+mn-ea"/>
              <a:cs typeface="+mn-cs"/>
            </a:endParaRPr>
          </a:p>
          <a:p>
            <a:pPr lvl="0"/>
            <a:r>
              <a:rPr lang="en-AU" sz="1400" kern="1200" dirty="0" smtClean="0">
                <a:solidFill>
                  <a:schemeClr val="tx1"/>
                </a:solidFill>
                <a:latin typeface="+mn-lt"/>
                <a:ea typeface="+mn-ea"/>
                <a:cs typeface="+mn-cs"/>
              </a:rPr>
              <a:t>Questions (what’s coming up for people?) </a:t>
            </a:r>
            <a:endParaRPr lang="en-NZ" sz="1400" kern="1200" dirty="0" smtClean="0">
              <a:solidFill>
                <a:schemeClr val="tx1"/>
              </a:solidFill>
              <a:latin typeface="+mn-lt"/>
              <a:ea typeface="+mn-ea"/>
              <a:cs typeface="+mn-cs"/>
            </a:endParaRPr>
          </a:p>
          <a:p>
            <a:pPr lvl="0"/>
            <a:endParaRPr lang="en-AU" sz="1400" kern="1200" dirty="0" smtClean="0">
              <a:solidFill>
                <a:schemeClr val="tx1"/>
              </a:solidFill>
              <a:latin typeface="+mn-lt"/>
              <a:ea typeface="+mn-ea"/>
              <a:cs typeface="+mn-cs"/>
            </a:endParaRPr>
          </a:p>
          <a:p>
            <a:pPr lvl="0"/>
            <a:r>
              <a:rPr lang="en-AU" sz="1400" kern="1200" dirty="0" smtClean="0">
                <a:solidFill>
                  <a:schemeClr val="tx1"/>
                </a:solidFill>
                <a:latin typeface="+mn-lt"/>
                <a:ea typeface="+mn-ea"/>
                <a:cs typeface="+mn-cs"/>
              </a:rPr>
              <a:t>Share 3D weave (vision) then follow up with what’s your next step (</a:t>
            </a:r>
            <a:r>
              <a:rPr lang="en-AU" sz="1400" i="1" kern="1200" dirty="0" smtClean="0">
                <a:solidFill>
                  <a:schemeClr val="tx1"/>
                </a:solidFill>
                <a:latin typeface="+mn-lt"/>
                <a:ea typeface="+mn-ea"/>
                <a:cs typeface="+mn-cs"/>
              </a:rPr>
              <a:t>If we are not yet master weavers where to next?</a:t>
            </a:r>
            <a:r>
              <a:rPr lang="en-AU" sz="1400" kern="1200" dirty="0" smtClean="0">
                <a:solidFill>
                  <a:schemeClr val="tx1"/>
                </a:solidFill>
                <a:latin typeface="+mn-lt"/>
                <a:ea typeface="+mn-ea"/>
                <a:cs typeface="+mn-cs"/>
              </a:rPr>
              <a:t>) </a:t>
            </a:r>
            <a:endParaRPr lang="en-NZ" sz="1400" kern="1200" dirty="0" smtClean="0">
              <a:solidFill>
                <a:schemeClr val="tx1"/>
              </a:solidFill>
              <a:latin typeface="+mn-lt"/>
              <a:ea typeface="+mn-ea"/>
              <a:cs typeface="+mn-cs"/>
            </a:endParaRPr>
          </a:p>
          <a:p>
            <a:r>
              <a:rPr lang="en-AU" sz="1400" kern="1200" dirty="0" smtClean="0">
                <a:solidFill>
                  <a:schemeClr val="tx1"/>
                </a:solidFill>
                <a:latin typeface="+mn-lt"/>
                <a:ea typeface="+mn-ea"/>
                <a:cs typeface="+mn-cs"/>
              </a:rPr>
              <a:t> </a:t>
            </a:r>
            <a:endParaRPr lang="en-NZ" sz="1400" kern="1200" dirty="0" smtClean="0">
              <a:solidFill>
                <a:schemeClr val="tx1"/>
              </a:solidFill>
              <a:latin typeface="+mn-lt"/>
              <a:ea typeface="+mn-ea"/>
              <a:cs typeface="+mn-cs"/>
            </a:endParaRPr>
          </a:p>
          <a:p>
            <a:pPr lvl="0"/>
            <a:r>
              <a:rPr lang="en-AU" sz="1400" i="1" kern="1200" dirty="0" smtClean="0">
                <a:solidFill>
                  <a:schemeClr val="tx1"/>
                </a:solidFill>
                <a:latin typeface="+mn-lt"/>
                <a:ea typeface="+mn-ea"/>
                <a:cs typeface="+mn-cs"/>
              </a:rPr>
              <a:t>What are the benefits? Who are they for? What is the value?  What would we see?  How would [  ] feel?     </a:t>
            </a:r>
            <a:endParaRPr lang="en-NZ" sz="14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 </a:t>
            </a:r>
            <a:endParaRPr lang="en-N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NZ"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NZ"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NZ"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NZ"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N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Feedback, summarise,</a:t>
            </a:r>
            <a:r>
              <a:rPr lang="en-NZ" baseline="0" dirty="0" smtClean="0"/>
              <a:t> different ideas.  </a:t>
            </a:r>
            <a:r>
              <a:rPr lang="en-NZ" dirty="0" smtClean="0"/>
              <a:t>Everyone</a:t>
            </a:r>
            <a:r>
              <a:rPr lang="en-NZ" baseline="0" dirty="0" smtClean="0"/>
              <a:t> has a role and relationship with the child.  </a:t>
            </a:r>
            <a:r>
              <a:rPr lang="en-NZ" dirty="0" smtClean="0"/>
              <a:t> Wrapping around</a:t>
            </a:r>
            <a:r>
              <a:rPr lang="en-NZ" baseline="0" dirty="0" smtClean="0"/>
              <a:t> the child.  Creating something that is special and unique  ... Spark and ideas</a:t>
            </a:r>
            <a:endParaRPr lang="en-NZ" dirty="0" smtClean="0"/>
          </a:p>
          <a:p>
            <a:r>
              <a:rPr lang="en-NZ" baseline="0" dirty="0" smtClean="0"/>
              <a:t>up so many options</a:t>
            </a:r>
            <a:endParaRPr lang="en-NZ" dirty="0"/>
          </a:p>
        </p:txBody>
      </p:sp>
      <p:sp>
        <p:nvSpPr>
          <p:cNvPr id="4" name="Slide Number Placeholder 3"/>
          <p:cNvSpPr>
            <a:spLocks noGrp="1"/>
          </p:cNvSpPr>
          <p:nvPr>
            <p:ph type="sldNum" sz="quarter" idx="10"/>
          </p:nvPr>
        </p:nvSpPr>
        <p:spPr/>
        <p:txBody>
          <a:bodyPr/>
          <a:lstStyle/>
          <a:p>
            <a:fld id="{EE73D536-B928-4F0C-BA54-094F0DA2209E}" type="slidenum">
              <a:rPr lang="en-NZ" smtClean="0"/>
              <a:pPr/>
              <a:t>25</a:t>
            </a:fld>
            <a:endParaRPr lang="en-N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Wrapping up</a:t>
            </a:r>
            <a:endParaRPr lang="en-NZ" dirty="0"/>
          </a:p>
        </p:txBody>
      </p:sp>
      <p:sp>
        <p:nvSpPr>
          <p:cNvPr id="4" name="Slide Number Placeholder 3"/>
          <p:cNvSpPr>
            <a:spLocks noGrp="1"/>
          </p:cNvSpPr>
          <p:nvPr>
            <p:ph type="sldNum" sz="quarter" idx="10"/>
          </p:nvPr>
        </p:nvSpPr>
        <p:spPr/>
        <p:txBody>
          <a:bodyPr/>
          <a:lstStyle/>
          <a:p>
            <a:fld id="{EE73D536-B928-4F0C-BA54-094F0DA2209E}" type="slidenum">
              <a:rPr lang="en-NZ" smtClean="0"/>
              <a:pPr/>
              <a:t>26</a:t>
            </a:fld>
            <a:endParaRPr lang="en-N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This karakia was developed in the</a:t>
            </a:r>
            <a:r>
              <a:rPr lang="en-NZ" baseline="0" dirty="0" smtClean="0"/>
              <a:t> Waikato by </a:t>
            </a:r>
            <a:r>
              <a:rPr lang="en-NZ" baseline="0" dirty="0" err="1" smtClean="0"/>
              <a:t>Louanna</a:t>
            </a:r>
            <a:r>
              <a:rPr lang="en-NZ" baseline="0" dirty="0" smtClean="0"/>
              <a:t> and her class.</a:t>
            </a:r>
            <a:endParaRPr lang="en-NZ" dirty="0"/>
          </a:p>
        </p:txBody>
      </p:sp>
      <p:sp>
        <p:nvSpPr>
          <p:cNvPr id="4" name="Slide Number Placeholder 3"/>
          <p:cNvSpPr>
            <a:spLocks noGrp="1"/>
          </p:cNvSpPr>
          <p:nvPr>
            <p:ph type="sldNum" sz="quarter" idx="10"/>
          </p:nvPr>
        </p:nvSpPr>
        <p:spPr/>
        <p:txBody>
          <a:bodyPr/>
          <a:lstStyle/>
          <a:p>
            <a:fld id="{385E0FA4-E8C5-4C74-8694-C4364D4AF439}" type="slidenum">
              <a:rPr lang="en-NZ" smtClean="0"/>
              <a:pPr/>
              <a:t>2</a:t>
            </a:fld>
            <a:endParaRPr lang="en-N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5 minutes</a:t>
            </a:r>
          </a:p>
          <a:p>
            <a:pPr rtl="0"/>
            <a:r>
              <a:rPr lang="en-NZ" dirty="0" smtClean="0"/>
              <a:t>Shelley - Explain</a:t>
            </a:r>
            <a:r>
              <a:rPr lang="en-NZ" baseline="0" dirty="0" smtClean="0"/>
              <a:t> positive education academic and social.   </a:t>
            </a:r>
            <a:r>
              <a:rPr lang="en-US" sz="1200" b="0" i="0" kern="1200" dirty="0" smtClean="0">
                <a:solidFill>
                  <a:schemeClr val="tx1"/>
                </a:solidFill>
                <a:latin typeface="+mn-lt"/>
                <a:ea typeface="+mn-ea"/>
                <a:cs typeface="+mn-cs"/>
              </a:rPr>
              <a:t>Positive Education brings together the science of well-being and positive psychology with best practice teaching and learning to encourage and support schools and members of the school community to flourish. Positive Education involves positive relationships, positive emotions, positive engagement, positive health, positive accomplishment, and positive purpose. </a:t>
            </a:r>
          </a:p>
          <a:p>
            <a:pPr rtl="0"/>
            <a:endParaRPr lang="en-US" sz="1200" b="0" i="0" kern="1200" dirty="0" smtClean="0">
              <a:solidFill>
                <a:schemeClr val="tx1"/>
              </a:solidFill>
              <a:latin typeface="+mn-lt"/>
              <a:ea typeface="+mn-ea"/>
              <a:cs typeface="+mn-cs"/>
            </a:endParaRPr>
          </a:p>
          <a:p>
            <a:pPr rtl="0"/>
            <a:r>
              <a:rPr lang="en-US" sz="1200" b="0" i="0" kern="1200" dirty="0" smtClean="0">
                <a:solidFill>
                  <a:schemeClr val="tx1"/>
                </a:solidFill>
                <a:latin typeface="+mn-lt"/>
                <a:ea typeface="+mn-ea"/>
                <a:cs typeface="+mn-cs"/>
              </a:rPr>
              <a:t>And why does Positive Education matter? The statistics on depression, anxiety, stress, and other mental health concerns in adolescents and adults are frighteningly high. It is estimated that one quarter of young people in NZ live with a mental illness. Positive Education is a proactive and preventative approach to building well-being and health in schools and communities and aims to reduce the prevalence of mental illness across the lifespan. </a:t>
            </a:r>
          </a:p>
          <a:p>
            <a:pPr rtl="0"/>
            <a:endParaRPr lang="en-US" sz="1200" b="0" i="0" kern="1200" dirty="0" smtClean="0">
              <a:solidFill>
                <a:schemeClr val="tx1"/>
              </a:solidFill>
              <a:latin typeface="+mn-lt"/>
              <a:ea typeface="+mn-ea"/>
              <a:cs typeface="+mn-cs"/>
            </a:endParaRPr>
          </a:p>
          <a:p>
            <a:pPr rtl="0"/>
            <a:r>
              <a:rPr lang="en-US" sz="1200" b="0" i="0" kern="1200" dirty="0" smtClean="0">
                <a:solidFill>
                  <a:schemeClr val="tx1"/>
                </a:solidFill>
                <a:latin typeface="+mn-lt"/>
                <a:ea typeface="+mn-ea"/>
                <a:cs typeface="+mn-cs"/>
              </a:rPr>
              <a:t>There is also the irrefutable fact that students who are physically and mentally well are better equipped to learn and achieve academically and more effectively manage the transition to further study or employment after secondary school. </a:t>
            </a:r>
          </a:p>
          <a:p>
            <a:pPr rtl="0"/>
            <a:endParaRPr lang="en-US" sz="1200" b="0" i="0" kern="1200" baseline="0" dirty="0" smtClean="0">
              <a:solidFill>
                <a:schemeClr val="tx1"/>
              </a:solidFill>
              <a:latin typeface="+mn-lt"/>
              <a:ea typeface="+mn-ea"/>
              <a:cs typeface="+mn-cs"/>
            </a:endParaRPr>
          </a:p>
          <a:p>
            <a:pPr rtl="0"/>
            <a:r>
              <a:rPr lang="en-US" sz="1200" b="0" i="0" kern="1200" baseline="0" dirty="0" smtClean="0">
                <a:solidFill>
                  <a:schemeClr val="tx1"/>
                </a:solidFill>
                <a:latin typeface="+mn-lt"/>
                <a:ea typeface="+mn-ea"/>
                <a:cs typeface="+mn-cs"/>
              </a:rPr>
              <a:t>So what does PB4L SW provide?</a:t>
            </a:r>
          </a:p>
          <a:p>
            <a:endParaRPr lang="en-NZ" baseline="0" dirty="0" smtClean="0"/>
          </a:p>
          <a:p>
            <a:r>
              <a:rPr lang="en-NZ" baseline="0" dirty="0" smtClean="0"/>
              <a:t>In the SW Framework we have </a:t>
            </a:r>
          </a:p>
          <a:p>
            <a:r>
              <a:rPr lang="en-NZ" baseline="0" dirty="0" smtClean="0"/>
              <a:t>	: a list of expected behaviours for students and staff which are developed collaboratively</a:t>
            </a:r>
          </a:p>
          <a:p>
            <a:r>
              <a:rPr lang="en-NZ" baseline="0" dirty="0" smtClean="0"/>
              <a:t>	: teachers leading the practice of social skills in and across multiple school settings</a:t>
            </a:r>
          </a:p>
          <a:p>
            <a:r>
              <a:rPr lang="en-NZ" baseline="0" dirty="0" smtClean="0"/>
              <a:t>	:desire social behaviour by students and staff is specifically positively and frequently acknowledged</a:t>
            </a:r>
          </a:p>
          <a:p>
            <a:r>
              <a:rPr lang="en-NZ" baseline="0" dirty="0" smtClean="0"/>
              <a:t>	:procedures are developed for responding to inappropriate behaviour</a:t>
            </a:r>
          </a:p>
          <a:p>
            <a:r>
              <a:rPr lang="en-NZ" baseline="0" dirty="0" smtClean="0"/>
              <a:t>	: data is collected around effectiveness </a:t>
            </a:r>
          </a:p>
          <a:p>
            <a:endParaRPr lang="en-NZ" baseline="0" dirty="0" smtClean="0"/>
          </a:p>
          <a:p>
            <a:r>
              <a:rPr lang="en-NZ" baseline="0" dirty="0" smtClean="0"/>
              <a:t>SW provides us with the wardrobe that we can hang other positive education programmes from or the base to weave other programmes through.  These programmes include Restorative Practices, Circle Time, Social and emotional coaching, Social skills, the Friends programme and Incredible Years Teacher and Parent.</a:t>
            </a:r>
          </a:p>
          <a:p>
            <a:endParaRPr lang="en-NZ" baseline="0" dirty="0" smtClean="0"/>
          </a:p>
          <a:p>
            <a:r>
              <a:rPr lang="en-NZ" baseline="0" dirty="0" smtClean="0"/>
              <a:t>These are exciting times and we can influence the well-being and academic achievement of students beyond school.    </a:t>
            </a:r>
          </a:p>
          <a:p>
            <a:pPr marL="228600" indent="-228600">
              <a:buAutoNum type="arabicPeriod"/>
            </a:pPr>
            <a:endParaRPr lang="en-NZ" dirty="0"/>
          </a:p>
        </p:txBody>
      </p:sp>
      <p:sp>
        <p:nvSpPr>
          <p:cNvPr id="4" name="Slide Number Placeholder 3"/>
          <p:cNvSpPr>
            <a:spLocks noGrp="1"/>
          </p:cNvSpPr>
          <p:nvPr>
            <p:ph type="sldNum" sz="quarter" idx="10"/>
          </p:nvPr>
        </p:nvSpPr>
        <p:spPr/>
        <p:txBody>
          <a:bodyPr/>
          <a:lstStyle/>
          <a:p>
            <a:fld id="{EE73D536-B928-4F0C-BA54-094F0DA2209E}" type="slidenum">
              <a:rPr lang="en-NZ" smtClean="0"/>
              <a:pPr/>
              <a:t>4</a:t>
            </a:fld>
            <a:endParaRPr lang="en-N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NZ" dirty="0" smtClean="0"/>
              <a:t>Overview of the projects: </a:t>
            </a:r>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smtClean="0"/>
              <a:t>Let’s touch on some statistics and the numbers of schools involved in these initiatives....what does the research tell us. </a:t>
            </a:r>
          </a:p>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latin typeface="+mn-lt"/>
                <a:ea typeface="+mn-ea"/>
                <a:cs typeface="+mn-cs"/>
              </a:rPr>
              <a:t>SW 16 May 2016, 679 schools were participating in PB4L School-Wide with plans to double these</a:t>
            </a:r>
            <a:r>
              <a:rPr lang="en-NZ" sz="1200" kern="1200" baseline="0" dirty="0" smtClean="0">
                <a:solidFill>
                  <a:schemeClr val="tx1"/>
                </a:solidFill>
                <a:latin typeface="+mn-lt"/>
                <a:ea typeface="+mn-ea"/>
                <a:cs typeface="+mn-cs"/>
              </a:rPr>
              <a:t> numbers.  The NZCER research in 2014 indicated schools who were part of PB4L SW had fewer stand downs, significantly less behavioural difficulties and higher academic achievements such as higher NCEA results.</a:t>
            </a:r>
          </a:p>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baseline="0" dirty="0" smtClean="0">
                <a:solidFill>
                  <a:schemeClr val="tx1"/>
                </a:solidFill>
                <a:latin typeface="+mn-lt"/>
                <a:ea typeface="+mn-ea"/>
                <a:cs typeface="+mn-cs"/>
              </a:rPr>
              <a:t>In Taranaki, Juliet Lewis, went to the USA and brought back PBIS 10 years ago.  This was piloted with schools in Waitara and Inglewood.  The Principal of Waitara East School described his PAT levels as being increased as a result of the effective management of behaviour.  This is now in all schools in Waitara and community wide with shops having vouchers for students who display appropriate behaviours.</a:t>
            </a:r>
            <a:endParaRPr lang="en-N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N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NZ" sz="1400" kern="1200" dirty="0" smtClean="0">
                <a:solidFill>
                  <a:schemeClr val="tx1"/>
                </a:solidFill>
                <a:latin typeface="+mn-lt"/>
                <a:ea typeface="+mn-ea"/>
                <a:cs typeface="+mn-cs"/>
              </a:rPr>
              <a:t>IY</a:t>
            </a:r>
          </a:p>
          <a:p>
            <a:r>
              <a:rPr lang="en-AU" sz="1400" kern="1200" dirty="0" smtClean="0">
                <a:solidFill>
                  <a:schemeClr val="tx1"/>
                </a:solidFill>
                <a:latin typeface="+mn-lt"/>
                <a:ea typeface="+mn-ea"/>
                <a:cs typeface="+mn-cs"/>
              </a:rPr>
              <a:t>Evidence based program to support positive behaviour practices at home and in school </a:t>
            </a:r>
            <a:endParaRPr lang="en-NZ" sz="1400" kern="1200" dirty="0" smtClean="0">
              <a:solidFill>
                <a:schemeClr val="tx1"/>
              </a:solidFill>
              <a:latin typeface="+mn-lt"/>
              <a:ea typeface="+mn-ea"/>
              <a:cs typeface="+mn-cs"/>
            </a:endParaRPr>
          </a:p>
          <a:p>
            <a:r>
              <a:rPr lang="en-AU" sz="1400" kern="1200" dirty="0" smtClean="0">
                <a:solidFill>
                  <a:schemeClr val="tx1"/>
                </a:solidFill>
                <a:latin typeface="+mn-lt"/>
                <a:ea typeface="+mn-ea"/>
                <a:cs typeface="+mn-cs"/>
              </a:rPr>
              <a:t> </a:t>
            </a:r>
            <a:endParaRPr lang="en-NZ" sz="1400" kern="1200" dirty="0" smtClean="0">
              <a:solidFill>
                <a:schemeClr val="tx1"/>
              </a:solidFill>
              <a:latin typeface="+mn-lt"/>
              <a:ea typeface="+mn-ea"/>
              <a:cs typeface="+mn-cs"/>
            </a:endParaRPr>
          </a:p>
          <a:p>
            <a:r>
              <a:rPr lang="en-AU" sz="1400" kern="1200" dirty="0" smtClean="0">
                <a:solidFill>
                  <a:schemeClr val="tx1"/>
                </a:solidFill>
                <a:latin typeface="+mn-lt"/>
                <a:ea typeface="+mn-ea"/>
                <a:cs typeface="+mn-cs"/>
              </a:rPr>
              <a:t>Group program </a:t>
            </a:r>
            <a:endParaRPr lang="en-NZ" sz="1400" kern="1200" dirty="0" smtClean="0">
              <a:solidFill>
                <a:schemeClr val="tx1"/>
              </a:solidFill>
              <a:latin typeface="+mn-lt"/>
              <a:ea typeface="+mn-ea"/>
              <a:cs typeface="+mn-cs"/>
            </a:endParaRPr>
          </a:p>
          <a:p>
            <a:r>
              <a:rPr lang="en-AU" sz="1400" kern="1200" dirty="0" smtClean="0">
                <a:solidFill>
                  <a:schemeClr val="tx1"/>
                </a:solidFill>
                <a:latin typeface="+mn-lt"/>
                <a:ea typeface="+mn-ea"/>
                <a:cs typeface="+mn-cs"/>
              </a:rPr>
              <a:t>IYP 14 weeks (2.5 hour) - 17,769 parents</a:t>
            </a:r>
            <a:endParaRPr lang="en-NZ" sz="1400" kern="1200" dirty="0" smtClean="0">
              <a:solidFill>
                <a:schemeClr val="tx1"/>
              </a:solidFill>
              <a:latin typeface="+mn-lt"/>
              <a:ea typeface="+mn-ea"/>
              <a:cs typeface="+mn-cs"/>
            </a:endParaRPr>
          </a:p>
          <a:p>
            <a:r>
              <a:rPr lang="en-AU" sz="1400" kern="1200" dirty="0" smtClean="0">
                <a:solidFill>
                  <a:schemeClr val="tx1"/>
                </a:solidFill>
                <a:latin typeface="+mn-lt"/>
                <a:ea typeface="+mn-ea"/>
                <a:cs typeface="+mn-cs"/>
              </a:rPr>
              <a:t>IYT 6 plus 1 booster (whole day) - 12,038 teachers </a:t>
            </a:r>
            <a:endParaRPr lang="en-NZ" sz="1400" kern="1200" dirty="0" smtClean="0">
              <a:solidFill>
                <a:schemeClr val="tx1"/>
              </a:solidFill>
              <a:latin typeface="+mn-lt"/>
              <a:ea typeface="+mn-ea"/>
              <a:cs typeface="+mn-cs"/>
            </a:endParaRPr>
          </a:p>
          <a:p>
            <a:r>
              <a:rPr lang="en-AU" sz="1400" kern="1200" dirty="0" smtClean="0">
                <a:solidFill>
                  <a:schemeClr val="tx1"/>
                </a:solidFill>
                <a:latin typeface="+mn-lt"/>
                <a:ea typeface="+mn-ea"/>
                <a:cs typeface="+mn-cs"/>
              </a:rPr>
              <a:t> </a:t>
            </a:r>
            <a:endParaRPr lang="en-NZ" sz="1400" kern="1200" dirty="0" smtClean="0">
              <a:solidFill>
                <a:schemeClr val="tx1"/>
              </a:solidFill>
              <a:latin typeface="+mn-lt"/>
              <a:ea typeface="+mn-ea"/>
              <a:cs typeface="+mn-cs"/>
            </a:endParaRPr>
          </a:p>
          <a:p>
            <a:r>
              <a:rPr lang="en-AU" sz="1400" kern="1200" dirty="0" smtClean="0">
                <a:solidFill>
                  <a:schemeClr val="tx1"/>
                </a:solidFill>
                <a:latin typeface="+mn-lt"/>
                <a:ea typeface="+mn-ea"/>
                <a:cs typeface="+mn-cs"/>
              </a:rPr>
              <a:t>A mutualised delivery </a:t>
            </a:r>
            <a:endParaRPr lang="en-NZ" sz="1400" kern="1200" dirty="0" smtClean="0">
              <a:solidFill>
                <a:schemeClr val="tx1"/>
              </a:solidFill>
              <a:latin typeface="+mn-lt"/>
              <a:ea typeface="+mn-ea"/>
              <a:cs typeface="+mn-cs"/>
            </a:endParaRPr>
          </a:p>
          <a:p>
            <a:r>
              <a:rPr lang="en-AU" sz="1400" kern="1200" dirty="0" smtClean="0">
                <a:solidFill>
                  <a:schemeClr val="tx1"/>
                </a:solidFill>
                <a:latin typeface="+mn-lt"/>
                <a:ea typeface="+mn-ea"/>
                <a:cs typeface="+mn-cs"/>
              </a:rPr>
              <a:t> </a:t>
            </a:r>
            <a:endParaRPr lang="en-NZ" sz="1400" kern="1200" dirty="0" smtClean="0">
              <a:solidFill>
                <a:schemeClr val="tx1"/>
              </a:solidFill>
              <a:latin typeface="+mn-lt"/>
              <a:ea typeface="+mn-ea"/>
              <a:cs typeface="+mn-cs"/>
            </a:endParaRPr>
          </a:p>
          <a:p>
            <a:r>
              <a:rPr lang="en-AU" sz="1400" kern="1200" dirty="0" smtClean="0">
                <a:solidFill>
                  <a:schemeClr val="tx1"/>
                </a:solidFill>
                <a:latin typeface="+mn-lt"/>
                <a:ea typeface="+mn-ea"/>
                <a:cs typeface="+mn-cs"/>
              </a:rPr>
              <a:t> IY methods &amp; process + groups cultural context &amp; experience =  Fidelity (tailored delivery)    [key ingredients]  </a:t>
            </a:r>
          </a:p>
          <a:p>
            <a:endParaRPr lang="en-NZ" sz="1400" kern="1200" dirty="0" smtClean="0">
              <a:solidFill>
                <a:schemeClr val="tx1"/>
              </a:solidFill>
              <a:latin typeface="+mn-lt"/>
              <a:ea typeface="+mn-ea"/>
              <a:cs typeface="+mn-cs"/>
            </a:endParaRPr>
          </a:p>
          <a:p>
            <a:r>
              <a:rPr lang="en-AU" sz="1400" kern="1200" dirty="0" smtClean="0">
                <a:solidFill>
                  <a:schemeClr val="tx1"/>
                </a:solidFill>
                <a:latin typeface="+mn-lt"/>
                <a:ea typeface="+mn-ea"/>
                <a:cs typeface="+mn-cs"/>
              </a:rPr>
              <a:t>Key methods and process </a:t>
            </a:r>
            <a:endParaRPr lang="en-NZ" sz="1400" kern="1200" dirty="0" smtClean="0">
              <a:solidFill>
                <a:schemeClr val="tx1"/>
              </a:solidFill>
              <a:latin typeface="+mn-lt"/>
              <a:ea typeface="+mn-ea"/>
              <a:cs typeface="+mn-cs"/>
            </a:endParaRPr>
          </a:p>
          <a:p>
            <a:pPr lvl="0"/>
            <a:r>
              <a:rPr lang="en-AU" sz="1400" kern="1200" dirty="0" smtClean="0">
                <a:solidFill>
                  <a:schemeClr val="tx1"/>
                </a:solidFill>
                <a:latin typeface="+mn-lt"/>
                <a:ea typeface="+mn-ea"/>
                <a:cs typeface="+mn-cs"/>
              </a:rPr>
              <a:t>-Collaborative </a:t>
            </a:r>
            <a:endParaRPr lang="en-NZ" sz="1400" kern="1200" dirty="0" smtClean="0">
              <a:solidFill>
                <a:schemeClr val="tx1"/>
              </a:solidFill>
              <a:latin typeface="+mn-lt"/>
              <a:ea typeface="+mn-ea"/>
              <a:cs typeface="+mn-cs"/>
            </a:endParaRPr>
          </a:p>
          <a:p>
            <a:pPr lvl="0"/>
            <a:r>
              <a:rPr lang="en-AU" sz="1400" kern="1200" dirty="0" smtClean="0">
                <a:solidFill>
                  <a:schemeClr val="tx1"/>
                </a:solidFill>
                <a:latin typeface="+mn-lt"/>
                <a:ea typeface="+mn-ea"/>
                <a:cs typeface="+mn-cs"/>
              </a:rPr>
              <a:t>-Relationship based </a:t>
            </a:r>
            <a:endParaRPr lang="en-NZ" sz="1400" kern="1200" dirty="0" smtClean="0">
              <a:solidFill>
                <a:schemeClr val="tx1"/>
              </a:solidFill>
              <a:latin typeface="+mn-lt"/>
              <a:ea typeface="+mn-ea"/>
              <a:cs typeface="+mn-cs"/>
            </a:endParaRPr>
          </a:p>
          <a:p>
            <a:pPr marL="342900" lvl="0" indent="-342900">
              <a:buFont typeface="+mj-lt"/>
              <a:buAutoNum type="arabicPeriod"/>
            </a:pPr>
            <a:r>
              <a:rPr lang="en-AU" sz="1400" kern="1200" dirty="0" smtClean="0">
                <a:solidFill>
                  <a:schemeClr val="tx1"/>
                </a:solidFill>
                <a:latin typeface="+mn-lt"/>
                <a:ea typeface="+mn-ea"/>
                <a:cs typeface="+mn-cs"/>
              </a:rPr>
              <a:t>Show clip</a:t>
            </a:r>
            <a:endParaRPr lang="en-NZ" sz="1400" kern="1200" dirty="0" smtClean="0">
              <a:solidFill>
                <a:schemeClr val="tx1"/>
              </a:solidFill>
              <a:latin typeface="+mn-lt"/>
              <a:ea typeface="+mn-ea"/>
              <a:cs typeface="+mn-cs"/>
            </a:endParaRPr>
          </a:p>
          <a:p>
            <a:pPr marL="342900" lvl="0" indent="-342900">
              <a:buFont typeface="+mj-lt"/>
              <a:buAutoNum type="arabicPeriod"/>
            </a:pPr>
            <a:r>
              <a:rPr lang="en-AU" sz="1400" kern="1200" dirty="0" smtClean="0">
                <a:solidFill>
                  <a:schemeClr val="tx1"/>
                </a:solidFill>
                <a:latin typeface="+mn-lt"/>
                <a:ea typeface="+mn-ea"/>
                <a:cs typeface="+mn-cs"/>
              </a:rPr>
              <a:t>Draw out key idea</a:t>
            </a:r>
            <a:endParaRPr lang="en-NZ" sz="1400" kern="1200" dirty="0" smtClean="0">
              <a:solidFill>
                <a:schemeClr val="tx1"/>
              </a:solidFill>
              <a:latin typeface="+mn-lt"/>
              <a:ea typeface="+mn-ea"/>
              <a:cs typeface="+mn-cs"/>
            </a:endParaRPr>
          </a:p>
          <a:p>
            <a:pPr marL="342900" lvl="0" indent="-342900">
              <a:buFont typeface="+mj-lt"/>
              <a:buAutoNum type="arabicPeriod"/>
            </a:pPr>
            <a:r>
              <a:rPr lang="en-AU" sz="1400" kern="1200" dirty="0" smtClean="0">
                <a:solidFill>
                  <a:schemeClr val="tx1"/>
                </a:solidFill>
                <a:latin typeface="+mn-lt"/>
                <a:ea typeface="+mn-ea"/>
                <a:cs typeface="+mn-cs"/>
              </a:rPr>
              <a:t>Explore how apply to own situation</a:t>
            </a:r>
            <a:endParaRPr lang="en-NZ" sz="1400" kern="1200" dirty="0" smtClean="0">
              <a:solidFill>
                <a:schemeClr val="tx1"/>
              </a:solidFill>
              <a:latin typeface="+mn-lt"/>
              <a:ea typeface="+mn-ea"/>
              <a:cs typeface="+mn-cs"/>
            </a:endParaRPr>
          </a:p>
          <a:p>
            <a:pPr marL="342900" lvl="0" indent="-342900">
              <a:buFont typeface="+mj-lt"/>
              <a:buAutoNum type="arabicPeriod"/>
            </a:pPr>
            <a:r>
              <a:rPr lang="en-AU" sz="1400" kern="1200" dirty="0" smtClean="0">
                <a:solidFill>
                  <a:schemeClr val="tx1"/>
                </a:solidFill>
                <a:latin typeface="+mn-lt"/>
                <a:ea typeface="+mn-ea"/>
                <a:cs typeface="+mn-cs"/>
              </a:rPr>
              <a:t>Practice – experiential learning </a:t>
            </a:r>
            <a:endParaRPr lang="en-NZ" sz="1400" kern="1200" dirty="0" smtClean="0">
              <a:solidFill>
                <a:schemeClr val="tx1"/>
              </a:solidFill>
              <a:latin typeface="+mn-lt"/>
              <a:ea typeface="+mn-ea"/>
              <a:cs typeface="+mn-cs"/>
            </a:endParaRPr>
          </a:p>
          <a:p>
            <a:pPr marL="342900" lvl="0" indent="-342900">
              <a:buFont typeface="+mj-lt"/>
              <a:buAutoNum type="arabicPeriod"/>
            </a:pPr>
            <a:r>
              <a:rPr lang="en-AU" sz="1400" kern="1200" dirty="0" smtClean="0">
                <a:solidFill>
                  <a:schemeClr val="tx1"/>
                </a:solidFill>
                <a:latin typeface="+mn-lt"/>
                <a:ea typeface="+mn-ea"/>
                <a:cs typeface="+mn-cs"/>
              </a:rPr>
              <a:t>Try at home / school –goals set by individuals </a:t>
            </a:r>
            <a:endParaRPr lang="en-NZ" sz="1400" kern="1200" dirty="0" smtClean="0">
              <a:solidFill>
                <a:schemeClr val="tx1"/>
              </a:solidFill>
              <a:latin typeface="+mn-lt"/>
              <a:ea typeface="+mn-ea"/>
              <a:cs typeface="+mn-cs"/>
            </a:endParaRPr>
          </a:p>
          <a:p>
            <a:pPr marL="342900" lvl="0" indent="-342900">
              <a:buFont typeface="+mj-lt"/>
              <a:buAutoNum type="arabicPeriod"/>
            </a:pPr>
            <a:r>
              <a:rPr lang="en-AU" sz="1400" kern="1200" dirty="0" smtClean="0">
                <a:solidFill>
                  <a:schemeClr val="tx1"/>
                </a:solidFill>
                <a:latin typeface="+mn-lt"/>
                <a:ea typeface="+mn-ea"/>
                <a:cs typeface="+mn-cs"/>
              </a:rPr>
              <a:t>Coaching </a:t>
            </a:r>
            <a:endParaRPr lang="en-NZ" sz="1400" kern="1200" dirty="0" smtClean="0">
              <a:solidFill>
                <a:schemeClr val="tx1"/>
              </a:solidFill>
              <a:latin typeface="+mn-lt"/>
              <a:ea typeface="+mn-ea"/>
              <a:cs typeface="+mn-cs"/>
            </a:endParaRPr>
          </a:p>
          <a:p>
            <a:pPr marL="342900" lvl="0" indent="-342900">
              <a:buFont typeface="+mj-lt"/>
              <a:buAutoNum type="arabicPeriod"/>
            </a:pPr>
            <a:r>
              <a:rPr lang="en-AU" sz="1400" kern="1200" dirty="0" smtClean="0">
                <a:solidFill>
                  <a:schemeClr val="tx1"/>
                </a:solidFill>
                <a:latin typeface="+mn-lt"/>
                <a:ea typeface="+mn-ea"/>
                <a:cs typeface="+mn-cs"/>
              </a:rPr>
              <a:t>Report back how went </a:t>
            </a:r>
            <a:endParaRPr lang="en-NZ" sz="1400" kern="1200" dirty="0" smtClean="0">
              <a:solidFill>
                <a:schemeClr val="tx1"/>
              </a:solidFill>
              <a:latin typeface="+mn-lt"/>
              <a:ea typeface="+mn-ea"/>
              <a:cs typeface="+mn-cs"/>
            </a:endParaRPr>
          </a:p>
          <a:p>
            <a:r>
              <a:rPr lang="en-AU" sz="1400" kern="1200" dirty="0" smtClean="0">
                <a:solidFill>
                  <a:schemeClr val="tx1"/>
                </a:solidFill>
                <a:latin typeface="+mn-lt"/>
                <a:ea typeface="+mn-ea"/>
                <a:cs typeface="+mn-cs"/>
              </a:rPr>
              <a:t> </a:t>
            </a:r>
            <a:endParaRPr lang="en-NZ" sz="1400" kern="1200" dirty="0" smtClean="0">
              <a:solidFill>
                <a:schemeClr val="tx1"/>
              </a:solidFill>
              <a:latin typeface="+mn-lt"/>
              <a:ea typeface="+mn-ea"/>
              <a:cs typeface="+mn-cs"/>
            </a:endParaRPr>
          </a:p>
          <a:p>
            <a:r>
              <a:rPr lang="en-AU" sz="1400" kern="1200" dirty="0" smtClean="0">
                <a:solidFill>
                  <a:schemeClr val="tx1"/>
                </a:solidFill>
                <a:latin typeface="+mn-lt"/>
                <a:ea typeface="+mn-ea"/>
                <a:cs typeface="+mn-cs"/>
              </a:rPr>
              <a:t>Use Teacher pyramid</a:t>
            </a:r>
            <a:endParaRPr lang="en-NZ" sz="1400" kern="1200" dirty="0" smtClean="0">
              <a:solidFill>
                <a:schemeClr val="tx1"/>
              </a:solidFill>
              <a:latin typeface="+mn-lt"/>
              <a:ea typeface="+mn-ea"/>
              <a:cs typeface="+mn-cs"/>
            </a:endParaRPr>
          </a:p>
          <a:p>
            <a:pPr lvl="0"/>
            <a:r>
              <a:rPr lang="en-AU" sz="1400" kern="1200" dirty="0" smtClean="0">
                <a:solidFill>
                  <a:schemeClr val="tx1"/>
                </a:solidFill>
                <a:latin typeface="+mn-lt"/>
                <a:ea typeface="+mn-ea"/>
                <a:cs typeface="+mn-cs"/>
              </a:rPr>
              <a:t>Road map to content </a:t>
            </a:r>
            <a:endParaRPr lang="en-NZ" sz="1400" kern="1200" dirty="0" smtClean="0">
              <a:solidFill>
                <a:schemeClr val="tx1"/>
              </a:solidFill>
              <a:latin typeface="+mn-lt"/>
              <a:ea typeface="+mn-ea"/>
              <a:cs typeface="+mn-cs"/>
            </a:endParaRPr>
          </a:p>
          <a:p>
            <a:pPr lvl="0"/>
            <a:r>
              <a:rPr lang="en-AU" sz="1400" kern="1200" dirty="0" smtClean="0">
                <a:solidFill>
                  <a:schemeClr val="tx1"/>
                </a:solidFill>
                <a:latin typeface="+mn-lt"/>
                <a:ea typeface="+mn-ea"/>
                <a:cs typeface="+mn-cs"/>
              </a:rPr>
              <a:t>Talk to pyramid</a:t>
            </a:r>
            <a:endParaRPr lang="en-NZ" sz="1400" kern="1200" dirty="0" smtClean="0">
              <a:solidFill>
                <a:schemeClr val="tx1"/>
              </a:solidFill>
              <a:latin typeface="+mn-lt"/>
              <a:ea typeface="+mn-ea"/>
              <a:cs typeface="+mn-cs"/>
            </a:endParaRPr>
          </a:p>
          <a:p>
            <a:r>
              <a:rPr lang="en-AU" sz="1400" kern="1200" dirty="0" smtClean="0">
                <a:solidFill>
                  <a:schemeClr val="tx1"/>
                </a:solidFill>
                <a:latin typeface="+mn-lt"/>
                <a:ea typeface="+mn-ea"/>
                <a:cs typeface="+mn-cs"/>
              </a:rPr>
              <a:t> </a:t>
            </a:r>
            <a:endParaRPr lang="en-NZ" sz="1400" kern="1200" dirty="0" smtClean="0">
              <a:solidFill>
                <a:schemeClr val="tx1"/>
              </a:solidFill>
              <a:latin typeface="+mn-lt"/>
              <a:ea typeface="+mn-ea"/>
              <a:cs typeface="+mn-cs"/>
            </a:endParaRPr>
          </a:p>
          <a:p>
            <a:r>
              <a:rPr lang="en-AU" sz="1400" kern="1200" dirty="0" smtClean="0">
                <a:solidFill>
                  <a:schemeClr val="tx1"/>
                </a:solidFill>
                <a:latin typeface="+mn-lt"/>
                <a:ea typeface="+mn-ea"/>
                <a:cs typeface="+mn-cs"/>
              </a:rPr>
              <a:t>= result tool box that support by developing skills to create implement and monitor behaviour plan </a:t>
            </a:r>
          </a:p>
          <a:p>
            <a:endParaRPr lang="en-AU" sz="1400" kern="1200" dirty="0" smtClean="0">
              <a:solidFill>
                <a:schemeClr val="tx1"/>
              </a:solidFill>
              <a:latin typeface="+mn-lt"/>
              <a:ea typeface="+mn-ea"/>
              <a:cs typeface="+mn-cs"/>
            </a:endParaRPr>
          </a:p>
          <a:p>
            <a:r>
              <a:rPr lang="en-AU" sz="1400" kern="1200" dirty="0" smtClean="0">
                <a:solidFill>
                  <a:schemeClr val="tx1"/>
                </a:solidFill>
                <a:latin typeface="+mn-lt"/>
                <a:ea typeface="+mn-ea"/>
                <a:cs typeface="+mn-cs"/>
              </a:rPr>
              <a:t>Video</a:t>
            </a:r>
          </a:p>
          <a:p>
            <a:r>
              <a:rPr lang="en-AU" sz="1400" kern="1200" dirty="0" smtClean="0">
                <a:solidFill>
                  <a:schemeClr val="tx1"/>
                </a:solidFill>
                <a:latin typeface="+mn-lt"/>
                <a:ea typeface="+mn-ea"/>
                <a:cs typeface="+mn-cs"/>
              </a:rPr>
              <a:t>Following with IY questions </a:t>
            </a:r>
          </a:p>
          <a:p>
            <a:endParaRPr lang="en-AU" sz="1400" kern="1200" dirty="0" smtClean="0">
              <a:solidFill>
                <a:schemeClr val="tx1"/>
              </a:solidFill>
              <a:latin typeface="+mn-lt"/>
              <a:ea typeface="+mn-ea"/>
              <a:cs typeface="+mn-cs"/>
            </a:endParaRPr>
          </a:p>
          <a:p>
            <a:r>
              <a:rPr lang="en-AU" sz="1400" kern="1200" dirty="0" smtClean="0">
                <a:solidFill>
                  <a:schemeClr val="tx1"/>
                </a:solidFill>
                <a:latin typeface="+mn-lt"/>
                <a:ea typeface="+mn-ea"/>
                <a:cs typeface="+mn-cs"/>
              </a:rPr>
              <a:t>Thinking about SW as a framework (point wall essential features) ... IY becomes one of the initiatives/programs that weave into framework (soon </a:t>
            </a:r>
            <a:r>
              <a:rPr lang="en-AU" sz="1400" kern="1200" dirty="0" err="1" smtClean="0">
                <a:solidFill>
                  <a:schemeClr val="tx1"/>
                </a:solidFill>
                <a:latin typeface="+mn-lt"/>
                <a:ea typeface="+mn-ea"/>
                <a:cs typeface="+mn-cs"/>
              </a:rPr>
              <a:t>Westown</a:t>
            </a:r>
            <a:r>
              <a:rPr lang="en-AU" sz="1400" kern="1200" dirty="0" smtClean="0">
                <a:solidFill>
                  <a:schemeClr val="tx1"/>
                </a:solidFill>
                <a:latin typeface="+mn-lt"/>
                <a:ea typeface="+mn-ea"/>
                <a:cs typeface="+mn-cs"/>
              </a:rPr>
              <a:t> going to talk to how they have done this) but before we do lets think about your own school and community  </a:t>
            </a:r>
            <a:endParaRPr lang="en-NZ" sz="14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NZ" sz="14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NZ" sz="14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latin typeface="+mn-lt"/>
                <a:ea typeface="+mn-ea"/>
                <a:cs typeface="+mn-cs"/>
              </a:rPr>
              <a:t>As at 31 December 2015 17,769 parents have participated in an IYP programme and 12,038 teachers have participated in an IYT programme </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latin typeface="+mn-lt"/>
                <a:ea typeface="+mn-ea"/>
                <a:cs typeface="+mn-cs"/>
              </a:rPr>
              <a:t>SW 16 May 2016, 679 schools were participating in PB4L School-Wide</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kern="1200" dirty="0" smtClean="0">
              <a:solidFill>
                <a:schemeClr val="tx1"/>
              </a:solidFill>
              <a:latin typeface="+mn-lt"/>
              <a:ea typeface="+mn-ea"/>
              <a:cs typeface="+mn-cs"/>
            </a:endParaRPr>
          </a:p>
          <a:p>
            <a:endParaRPr lang="en-NZ" dirty="0" smtClean="0"/>
          </a:p>
          <a:p>
            <a:r>
              <a:rPr lang="en-NZ" dirty="0" smtClean="0"/>
              <a:t>10 minutes IYT IYP are part of the weaving.</a:t>
            </a:r>
            <a:r>
              <a:rPr lang="en-NZ" baseline="0" dirty="0" smtClean="0"/>
              <a:t>   Let’s imagine if the community came in and developed ideas.</a:t>
            </a:r>
          </a:p>
          <a:p>
            <a:r>
              <a:rPr lang="en-NZ" baseline="0" dirty="0" smtClean="0"/>
              <a:t>.  </a:t>
            </a:r>
          </a:p>
          <a:p>
            <a:r>
              <a:rPr lang="en-NZ" baseline="0" dirty="0" smtClean="0"/>
              <a:t>Jens – IYT about numbers of schools.  Fairly wide. Pyramid and talking through the process and steps.  Behaviour Plan for teacher. (Copy of each pyramid)  Teacher and parent</a:t>
            </a:r>
          </a:p>
          <a:p>
            <a:r>
              <a:rPr lang="en-NZ" baseline="0" dirty="0" smtClean="0"/>
              <a:t>7 minutes....IYP parent – show the video</a:t>
            </a:r>
          </a:p>
          <a:p>
            <a:endParaRPr lang="en-NZ" baseline="0" dirty="0" smtClean="0"/>
          </a:p>
        </p:txBody>
      </p:sp>
      <p:sp>
        <p:nvSpPr>
          <p:cNvPr id="4" name="Slide Number Placeholder 3"/>
          <p:cNvSpPr>
            <a:spLocks noGrp="1"/>
          </p:cNvSpPr>
          <p:nvPr>
            <p:ph type="sldNum" sz="quarter" idx="10"/>
          </p:nvPr>
        </p:nvSpPr>
        <p:spPr/>
        <p:txBody>
          <a:bodyPr/>
          <a:lstStyle/>
          <a:p>
            <a:fld id="{EE73D536-B928-4F0C-BA54-094F0DA2209E}" type="slidenum">
              <a:rPr lang="en-NZ" smtClean="0"/>
              <a:pPr/>
              <a:t>5</a:t>
            </a:fld>
            <a:endParaRPr lang="en-N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E73D536-B928-4F0C-BA54-094F0DA2209E}" type="slidenum">
              <a:rPr lang="en-NZ" smtClean="0"/>
              <a:pPr/>
              <a:t>6</a:t>
            </a:fld>
            <a:endParaRPr lang="en-N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EE73D536-B928-4F0C-BA54-094F0DA2209E}" type="slidenum">
              <a:rPr lang="en-NZ" smtClean="0"/>
              <a:pPr/>
              <a:t>7</a:t>
            </a:fld>
            <a:endParaRPr lang="en-N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smtClean="0"/>
              <a:t>Detail of the weave </a:t>
            </a:r>
          </a:p>
          <a:p>
            <a:pPr marL="0" marR="0" indent="0" algn="l" defTabSz="914400" rtl="0" eaLnBrk="1" fontAlgn="auto" latinLnBrk="0" hangingPunct="1">
              <a:lnSpc>
                <a:spcPct val="100000"/>
              </a:lnSpc>
              <a:spcBef>
                <a:spcPts val="0"/>
              </a:spcBef>
              <a:spcAft>
                <a:spcPts val="0"/>
              </a:spcAft>
              <a:buClrTx/>
              <a:buSzTx/>
              <a:buFontTx/>
              <a:buNone/>
              <a:tabLst/>
              <a:defRPr/>
            </a:pPr>
            <a:endParaRPr lang="en-N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smtClean="0"/>
              <a:t>Bring together SW framework with its hallmarks of teaching behaviour and consistency  and weave in IYT &amp; P </a:t>
            </a:r>
          </a:p>
          <a:p>
            <a:pPr marL="0" marR="0" indent="0" algn="l" defTabSz="914400" rtl="0" eaLnBrk="1" fontAlgn="auto" latinLnBrk="0" hangingPunct="1">
              <a:lnSpc>
                <a:spcPct val="100000"/>
              </a:lnSpc>
              <a:spcBef>
                <a:spcPts val="0"/>
              </a:spcBef>
              <a:spcAft>
                <a:spcPts val="0"/>
              </a:spcAft>
              <a:buClrTx/>
              <a:buSzTx/>
              <a:buFontTx/>
              <a:buNone/>
              <a:tabLst/>
              <a:defRPr/>
            </a:pPr>
            <a:endParaRPr lang="en-N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smtClean="0"/>
              <a:t>What could you put in the mix? </a:t>
            </a:r>
          </a:p>
          <a:p>
            <a:pPr marL="0" marR="0" indent="0" algn="l" defTabSz="914400" rtl="0" eaLnBrk="1" fontAlgn="auto" latinLnBrk="0" hangingPunct="1">
              <a:lnSpc>
                <a:spcPct val="100000"/>
              </a:lnSpc>
              <a:spcBef>
                <a:spcPts val="0"/>
              </a:spcBef>
              <a:spcAft>
                <a:spcPts val="0"/>
              </a:spcAft>
              <a:buClrTx/>
              <a:buSzTx/>
              <a:buFontTx/>
              <a:buNone/>
              <a:tabLst/>
              <a:defRPr/>
            </a:pPr>
            <a:endParaRPr lang="en-N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smtClean="0"/>
              <a:t>Give some example to help orientate group to activity (but leave things for them to generate)   </a:t>
            </a:r>
          </a:p>
          <a:p>
            <a:pPr marL="0" marR="0" indent="0" algn="l" defTabSz="914400" rtl="0" eaLnBrk="1" fontAlgn="auto" latinLnBrk="0" hangingPunct="1">
              <a:lnSpc>
                <a:spcPct val="100000"/>
              </a:lnSpc>
              <a:spcBef>
                <a:spcPts val="0"/>
              </a:spcBef>
              <a:spcAft>
                <a:spcPts val="0"/>
              </a:spcAft>
              <a:buClrTx/>
              <a:buSzTx/>
              <a:buFontTx/>
              <a:buNone/>
              <a:tabLst/>
              <a:defRPr/>
            </a:pPr>
            <a:endParaRPr lang="en-NZ"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NZ" baseline="0" dirty="0" smtClean="0"/>
              <a:t> can provide common behaviour management language to help bridge gaps between home and school around questions such as  when whanua ask if they can use PB4L SW at home  </a:t>
            </a:r>
          </a:p>
          <a:p>
            <a:pPr marL="0" marR="0" indent="0" algn="l" defTabSz="914400" rtl="0" eaLnBrk="1" fontAlgn="auto" latinLnBrk="0" hangingPunct="1">
              <a:lnSpc>
                <a:spcPct val="100000"/>
              </a:lnSpc>
              <a:spcBef>
                <a:spcPts val="0"/>
              </a:spcBef>
              <a:spcAft>
                <a:spcPts val="0"/>
              </a:spcAft>
              <a:buClrTx/>
              <a:buSzTx/>
              <a:buFontTx/>
              <a:buNone/>
              <a:tabLst/>
              <a:defRPr/>
            </a:pPr>
            <a:endParaRPr lang="en-NZ"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NZ" dirty="0" smtClean="0"/>
              <a:t> creating and then sustaining ... use Peterhead School example </a:t>
            </a:r>
          </a:p>
          <a:p>
            <a:pPr marL="0" marR="0" indent="0" algn="l" defTabSz="914400" rtl="0" eaLnBrk="1" fontAlgn="auto" latinLnBrk="0" hangingPunct="1">
              <a:lnSpc>
                <a:spcPct val="100000"/>
              </a:lnSpc>
              <a:spcBef>
                <a:spcPts val="0"/>
              </a:spcBef>
              <a:spcAft>
                <a:spcPts val="0"/>
              </a:spcAft>
              <a:buClrTx/>
              <a:buSzTx/>
              <a:buFontTx/>
              <a:buNone/>
              <a:tabLst/>
              <a:defRPr/>
            </a:pPr>
            <a:endParaRPr lang="en-N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N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smtClean="0"/>
              <a:t>10 </a:t>
            </a:r>
            <a:r>
              <a:rPr lang="en-NZ" baseline="0" dirty="0" err="1" smtClean="0"/>
              <a:t>minsWeaving</a:t>
            </a:r>
            <a:endParaRPr lang="en-N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smtClean="0"/>
              <a:t>In using these 3 initiatives it gives us the pathways or step into more .... Grow your muscles.... Sustainability ....pathways....engagement with community.  Opportunities to grow.</a:t>
            </a:r>
          </a:p>
          <a:p>
            <a:pPr marL="0" marR="0" indent="0" algn="l" defTabSz="914400" rtl="0" eaLnBrk="1" fontAlgn="auto" latinLnBrk="0" hangingPunct="1">
              <a:lnSpc>
                <a:spcPct val="100000"/>
              </a:lnSpc>
              <a:spcBef>
                <a:spcPts val="0"/>
              </a:spcBef>
              <a:spcAft>
                <a:spcPts val="0"/>
              </a:spcAft>
              <a:buClrTx/>
              <a:buSzTx/>
              <a:buFontTx/>
              <a:buNone/>
              <a:tabLst/>
              <a:defRPr/>
            </a:pPr>
            <a:endParaRPr lang="en-NZ" dirty="0" smtClean="0"/>
          </a:p>
          <a:p>
            <a:r>
              <a:rPr lang="en-NZ" dirty="0" smtClean="0"/>
              <a:t>Shelley</a:t>
            </a:r>
            <a:r>
              <a:rPr lang="en-NZ" baseline="0" dirty="0" smtClean="0"/>
              <a:t> - </a:t>
            </a:r>
            <a:r>
              <a:rPr lang="en-NZ" dirty="0" smtClean="0"/>
              <a:t>Starting to connect</a:t>
            </a:r>
            <a:r>
              <a:rPr lang="en-NZ" baseline="0" dirty="0" smtClean="0"/>
              <a:t> the dots. Starting the threads.  SW language and IY language (Activity with person next to you...ask for 1 or 2 examples).  </a:t>
            </a:r>
          </a:p>
          <a:p>
            <a:endParaRPr lang="en-NZ" baseline="0" dirty="0" smtClean="0"/>
          </a:p>
          <a:p>
            <a:r>
              <a:rPr lang="en-NZ" baseline="0" dirty="0" smtClean="0"/>
              <a:t>Introduce Harakeke (Linda).   Shelley to discuss it with Linda having a framework first then weave.  Talking about the schools ideas</a:t>
            </a:r>
          </a:p>
          <a:p>
            <a:r>
              <a:rPr lang="en-NZ" baseline="0" dirty="0" smtClean="0"/>
              <a:t>   </a:t>
            </a:r>
          </a:p>
          <a:p>
            <a:endParaRPr lang="en-NZ" dirty="0"/>
          </a:p>
        </p:txBody>
      </p:sp>
      <p:sp>
        <p:nvSpPr>
          <p:cNvPr id="4" name="Slide Number Placeholder 3"/>
          <p:cNvSpPr>
            <a:spLocks noGrp="1"/>
          </p:cNvSpPr>
          <p:nvPr>
            <p:ph type="sldNum" sz="quarter" idx="10"/>
          </p:nvPr>
        </p:nvSpPr>
        <p:spPr/>
        <p:txBody>
          <a:bodyPr/>
          <a:lstStyle/>
          <a:p>
            <a:fld id="{EE73D536-B928-4F0C-BA54-094F0DA2209E}" type="slidenum">
              <a:rPr lang="en-NZ" smtClean="0"/>
              <a:pPr/>
              <a:t>8</a:t>
            </a:fld>
            <a:endParaRPr lang="en-N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baseline="0" dirty="0" smtClean="0"/>
              <a:t>5minutes</a:t>
            </a:r>
          </a:p>
          <a:p>
            <a:r>
              <a:rPr lang="en-NZ" baseline="0" dirty="0" smtClean="0"/>
              <a:t>Debrief and key questions.....(to do)</a:t>
            </a:r>
          </a:p>
          <a:p>
            <a:endParaRPr lang="en-NZ" baseline="0" dirty="0" smtClean="0"/>
          </a:p>
          <a:p>
            <a:r>
              <a:rPr lang="en-NZ" baseline="0" dirty="0" smtClean="0"/>
              <a:t>Weaving with harakeke.  How could that be useful....generate ideas.  Here’s an idea where can it take you?</a:t>
            </a:r>
          </a:p>
          <a:p>
            <a:r>
              <a:rPr lang="en-NZ" baseline="0" dirty="0" smtClean="0"/>
              <a:t>Embedding into the essential features.  Data....behaviour plan. </a:t>
            </a:r>
            <a:r>
              <a:rPr lang="en-NZ" dirty="0" smtClean="0"/>
              <a:t>Changing and thinking behaviour</a:t>
            </a:r>
            <a:r>
              <a:rPr lang="en-NZ" baseline="0" dirty="0" smtClean="0"/>
              <a:t> in teachers.   Key competencies. training all staff in IYT including Teacher Aides and Principals</a:t>
            </a:r>
          </a:p>
          <a:p>
            <a:r>
              <a:rPr lang="en-NZ" baseline="0" dirty="0" smtClean="0"/>
              <a:t>When parents ask if we can have SW for our home ... advantages of common behaviour language and strategies </a:t>
            </a:r>
          </a:p>
          <a:p>
            <a:endParaRPr lang="en-NZ" dirty="0"/>
          </a:p>
        </p:txBody>
      </p:sp>
      <p:sp>
        <p:nvSpPr>
          <p:cNvPr id="4" name="Slide Number Placeholder 3"/>
          <p:cNvSpPr>
            <a:spLocks noGrp="1"/>
          </p:cNvSpPr>
          <p:nvPr>
            <p:ph type="sldNum" sz="quarter" idx="10"/>
          </p:nvPr>
        </p:nvSpPr>
        <p:spPr/>
        <p:txBody>
          <a:bodyPr/>
          <a:lstStyle/>
          <a:p>
            <a:fld id="{EE73D536-B928-4F0C-BA54-094F0DA2209E}" type="slidenum">
              <a:rPr lang="en-NZ" smtClean="0"/>
              <a:pPr/>
              <a:t>9</a:t>
            </a:fld>
            <a:endParaRPr lang="en-N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baseline="0" dirty="0" smtClean="0"/>
              <a:t>Introducing </a:t>
            </a:r>
            <a:r>
              <a:rPr lang="en-NZ" baseline="0" dirty="0" err="1" smtClean="0"/>
              <a:t>Westown</a:t>
            </a:r>
            <a:r>
              <a:rPr lang="en-NZ" baseline="0" dirty="0" smtClean="0"/>
              <a:t> School and keep this slide up..</a:t>
            </a:r>
            <a:endParaRPr lang="en-NZ" dirty="0"/>
          </a:p>
        </p:txBody>
      </p:sp>
      <p:sp>
        <p:nvSpPr>
          <p:cNvPr id="4" name="Slide Number Placeholder 3"/>
          <p:cNvSpPr>
            <a:spLocks noGrp="1"/>
          </p:cNvSpPr>
          <p:nvPr>
            <p:ph type="sldNum" sz="quarter" idx="10"/>
          </p:nvPr>
        </p:nvSpPr>
        <p:spPr/>
        <p:txBody>
          <a:bodyPr/>
          <a:lstStyle/>
          <a:p>
            <a:fld id="{EE73D536-B928-4F0C-BA54-094F0DA2209E}" type="slidenum">
              <a:rPr lang="en-NZ" smtClean="0"/>
              <a:pPr/>
              <a:t>10</a:t>
            </a:fld>
            <a:endParaRPr lang="en-N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23937546-6714-494A-8A2A-819FD3E7ECCA}" type="datetimeFigureOut">
              <a:rPr lang="en-NZ" smtClean="0"/>
              <a:pPr/>
              <a:t>24/08/2016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D4C38E1-9F0F-42D7-A3D1-210C6E5FD728}" type="slidenum">
              <a:rPr lang="en-NZ" smtClean="0"/>
              <a:pPr/>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23937546-6714-494A-8A2A-819FD3E7ECCA}" type="datetimeFigureOut">
              <a:rPr lang="en-NZ" smtClean="0"/>
              <a:pPr/>
              <a:t>24/08/2016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D4C38E1-9F0F-42D7-A3D1-210C6E5FD728}" type="slidenum">
              <a:rPr lang="en-NZ" smtClean="0"/>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23937546-6714-494A-8A2A-819FD3E7ECCA}" type="datetimeFigureOut">
              <a:rPr lang="en-NZ" smtClean="0"/>
              <a:pPr/>
              <a:t>24/08/2016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D4C38E1-9F0F-42D7-A3D1-210C6E5FD728}" type="slidenum">
              <a:rPr lang="en-NZ" smtClean="0"/>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23937546-6714-494A-8A2A-819FD3E7ECCA}" type="datetimeFigureOut">
              <a:rPr lang="en-NZ" smtClean="0"/>
              <a:pPr/>
              <a:t>24/08/2016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D4C38E1-9F0F-42D7-A3D1-210C6E5FD728}" type="slidenum">
              <a:rPr lang="en-NZ" smtClean="0"/>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937546-6714-494A-8A2A-819FD3E7ECCA}" type="datetimeFigureOut">
              <a:rPr lang="en-NZ" smtClean="0"/>
              <a:pPr/>
              <a:t>24/08/2016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D4C38E1-9F0F-42D7-A3D1-210C6E5FD728}" type="slidenum">
              <a:rPr lang="en-NZ" smtClean="0"/>
              <a:pPr/>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23937546-6714-494A-8A2A-819FD3E7ECCA}" type="datetimeFigureOut">
              <a:rPr lang="en-NZ" smtClean="0"/>
              <a:pPr/>
              <a:t>24/08/2016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D4C38E1-9F0F-42D7-A3D1-210C6E5FD728}" type="slidenum">
              <a:rPr lang="en-NZ" smtClean="0"/>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23937546-6714-494A-8A2A-819FD3E7ECCA}" type="datetimeFigureOut">
              <a:rPr lang="en-NZ" smtClean="0"/>
              <a:pPr/>
              <a:t>24/08/2016</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0D4C38E1-9F0F-42D7-A3D1-210C6E5FD728}" type="slidenum">
              <a:rPr lang="en-NZ" smtClean="0"/>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23937546-6714-494A-8A2A-819FD3E7ECCA}" type="datetimeFigureOut">
              <a:rPr lang="en-NZ" smtClean="0"/>
              <a:pPr/>
              <a:t>24/08/2016</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0D4C38E1-9F0F-42D7-A3D1-210C6E5FD728}" type="slidenum">
              <a:rPr lang="en-NZ" smtClean="0"/>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37546-6714-494A-8A2A-819FD3E7ECCA}" type="datetimeFigureOut">
              <a:rPr lang="en-NZ" smtClean="0"/>
              <a:pPr/>
              <a:t>24/08/2016</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0D4C38E1-9F0F-42D7-A3D1-210C6E5FD728}" type="slidenum">
              <a:rPr lang="en-NZ" smtClean="0"/>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937546-6714-494A-8A2A-819FD3E7ECCA}" type="datetimeFigureOut">
              <a:rPr lang="en-NZ" smtClean="0"/>
              <a:pPr/>
              <a:t>24/08/2016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D4C38E1-9F0F-42D7-A3D1-210C6E5FD728}" type="slidenum">
              <a:rPr lang="en-NZ" smtClean="0"/>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937546-6714-494A-8A2A-819FD3E7ECCA}" type="datetimeFigureOut">
              <a:rPr lang="en-NZ" smtClean="0"/>
              <a:pPr/>
              <a:t>24/08/2016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D4C38E1-9F0F-42D7-A3D1-210C6E5FD728}" type="slidenum">
              <a:rPr lang="en-NZ" smtClean="0"/>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937546-6714-494A-8A2A-819FD3E7ECCA}" type="datetimeFigureOut">
              <a:rPr lang="en-NZ" smtClean="0"/>
              <a:pPr/>
              <a:t>24/08/2016</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C38E1-9F0F-42D7-A3D1-210C6E5FD728}" type="slidenum">
              <a:rPr lang="en-NZ" smtClean="0"/>
              <a:pPr/>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nz/url?sa=i&amp;rct=j&amp;q=&amp;esrc=s&amp;source=images&amp;cd=&amp;cad=rja&amp;uact=8&amp;ved=0ahUKEwiw8_qc4vHNAhWIUZQKHQ63DnEQjRwIBw&amp;url=http://www.nationalelfservice.net/mental-health/substance-misuse/does-integrated-care-work-for-substance-use-and-schizophrenia/&amp;bvm=bv.126993452,bs.1,d.dGo&amp;psig=AFQjCNEW28pQNshItFonF4hPNMzzdorZHg&amp;ust=1468543865496564"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nz/url?sa=i&amp;rct=j&amp;q=&amp;esrc=s&amp;source=images&amp;cd=&amp;cad=rja&amp;uact=8&amp;ved=0ahUKEwiB_83j4fHNAhXTNpQKHV_xBnAQjRwIBw&amp;url=http://www.newzealand.com/int/feature/maori-arts/&amp;bvm=bv.126993452,bs.1,d.dGo&amp;psig=AFQjCNEW28pQNshItFonF4hPNMzzdorZHg&amp;ust=1468543865496564"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nz/url?sa=i&amp;rct=j&amp;q=&amp;esrc=s&amp;source=images&amp;cd=&amp;cad=rja&amp;uact=8&amp;ved=0ahUKEwjMu5XJ3fHNAhXBF5QKHas4BH4QjRwIBw&amp;url=http://hexdome.com/weaving/triaxial/spheres/&amp;bvm=bv.126993452,bs.1,d.dGo&amp;psig=AFQjCNETaDAJ7LaEWc0Rb4C8mXfEmM-o5Q&amp;ust=1468543636522870"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nz/url?sa=i&amp;rct=j&amp;q=&amp;esrc=s&amp;source=images&amp;cd=&amp;cad=rja&amp;uact=8&amp;ved=0ahUKEwjelZip4fHNAhVBi5QKHUW9ApQQjRwIBw&amp;url=http://www.selwyncomed.school.nz/courses/1021-flax-weaving-putiputi&amp;bvm=bv.126993452,bs.1,d.dGo&amp;psig=AFQjCNEW28pQNshItFonF4hPNMzzdorZHg&amp;ust=1468543865496564"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hyperlink" Target="http://www.google.co.nz/url?sa=i&amp;rct=j&amp;q=&amp;esrc=s&amp;source=images&amp;cd=&amp;cad=rja&amp;uact=8&amp;ved=0ahUKEwjMu5XJ3fHNAhXBF5QKHas4BH4QjRwIBw&amp;url=http://hexdome.com/weaving/triaxial/spheres/&amp;bvm=bv.126993452,bs.1,d.dGo&amp;psig=AFQjCNETaDAJ7LaEWc0Rb4C8mXfEmM-o5Q&amp;ust=1468543636522870"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nz/url?sa=i&amp;rct=j&amp;q=&amp;esrc=s&amp;source=images&amp;cd=&amp;cad=rja&amp;uact=8&amp;ved=0ahUKEwjelZip4fHNAhVBi5QKHUW9ApQQjRwIBw&amp;url=http://www.selwyncomed.school.nz/courses/1021-flax-weaving-putiputi&amp;bvm=bv.126993452,bs.1,d.dGo&amp;psig=AFQjCNEW28pQNshItFonF4hPNMzzdorZHg&amp;ust=1468543865496564"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nz/url?sa=i&amp;rct=j&amp;q=&amp;esrc=s&amp;source=images&amp;cd=&amp;cad=rja&amp;uact=8&amp;ved=0ahUKEwjfxbzw4PHNAhVLnJQKHW2ABHMQjRwIBw&amp;url=https://craftingahomestead.wordpress.com/2008/02/22/flax-weaving/&amp;bvm=bv.126993452,bs.1,d.dGo&amp;psig=AFQjCNEW28pQNshItFonF4hPNMzzdorZHg&amp;ust=1468543865496564"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E PB4L Cover Front 02.jpg"/>
          <p:cNvPicPr>
            <a:picLocks noChangeAspect="1"/>
          </p:cNvPicPr>
          <p:nvPr/>
        </p:nvPicPr>
        <p:blipFill>
          <a:blip r:embed="rId3" cstate="print"/>
          <a:srcRect/>
          <a:stretch>
            <a:fillRect/>
          </a:stretch>
        </p:blipFill>
        <p:spPr bwMode="auto">
          <a:xfrm>
            <a:off x="-23813" y="0"/>
            <a:ext cx="9167813" cy="6858000"/>
          </a:xfrm>
          <a:prstGeom prst="rect">
            <a:avLst/>
          </a:prstGeom>
          <a:noFill/>
          <a:ln w="9525">
            <a:noFill/>
            <a:miter lim="800000"/>
            <a:headEnd/>
            <a:tailEnd/>
          </a:ln>
        </p:spPr>
      </p:pic>
      <p:sp>
        <p:nvSpPr>
          <p:cNvPr id="4" name="Rectangle 3"/>
          <p:cNvSpPr/>
          <p:nvPr/>
        </p:nvSpPr>
        <p:spPr>
          <a:xfrm>
            <a:off x="1475656" y="836712"/>
            <a:ext cx="6408711" cy="1015663"/>
          </a:xfrm>
          <a:prstGeom prst="rect">
            <a:avLst/>
          </a:prstGeom>
        </p:spPr>
        <p:txBody>
          <a:bodyPr wrap="square">
            <a:spAutoFit/>
          </a:bodyPr>
          <a:lstStyle/>
          <a:p>
            <a:r>
              <a:rPr lang="en-NZ" sz="6000" dirty="0" smtClean="0"/>
              <a:t>Incredible Years</a:t>
            </a:r>
            <a:endParaRPr lang="en-NZ" sz="6000" dirty="0"/>
          </a:p>
        </p:txBody>
      </p:sp>
      <p:sp>
        <p:nvSpPr>
          <p:cNvPr id="6" name="Rectangle 5"/>
          <p:cNvSpPr/>
          <p:nvPr/>
        </p:nvSpPr>
        <p:spPr>
          <a:xfrm>
            <a:off x="539552" y="2636912"/>
            <a:ext cx="5040560" cy="1815882"/>
          </a:xfrm>
          <a:prstGeom prst="rect">
            <a:avLst/>
          </a:prstGeom>
        </p:spPr>
        <p:txBody>
          <a:bodyPr wrap="square">
            <a:spAutoFit/>
          </a:bodyPr>
          <a:lstStyle/>
          <a:p>
            <a:r>
              <a:rPr lang="en-NZ" sz="2800" dirty="0" smtClean="0"/>
              <a:t>Building on our kete of positive learning environments through weaving PB4L School-wide, IY Teacher and Parent together.</a:t>
            </a:r>
            <a:endParaRPr lang="en-NZ"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nationalelfservice.net/cms/wp-content/uploads/2016/02/2697286103_b03a592f87_b.jpg">
            <a:hlinkClick r:id="rId3"/>
          </p:cNvPr>
          <p:cNvPicPr>
            <a:picLocks noChangeAspect="1" noChangeArrowheads="1"/>
          </p:cNvPicPr>
          <p:nvPr/>
        </p:nvPicPr>
        <p:blipFill>
          <a:blip r:embed="rId4" cstate="print"/>
          <a:srcRect/>
          <a:stretch>
            <a:fillRect/>
          </a:stretch>
        </p:blipFill>
        <p:spPr bwMode="auto">
          <a:xfrm>
            <a:off x="1619672" y="1052736"/>
            <a:ext cx="6048672" cy="475252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251520" y="332656"/>
            <a:ext cx="8710003" cy="6264696"/>
          </a:xfrm>
          <a:prstGeom prst="rect">
            <a:avLst/>
          </a:prstGeom>
          <a:noFill/>
          <a:ln w="9525" algn="in">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8" name="Picture 4" descr="picture"/>
          <p:cNvPicPr>
            <a:picLocks noChangeAspect="1" noChangeArrowheads="1"/>
          </p:cNvPicPr>
          <p:nvPr/>
        </p:nvPicPr>
        <p:blipFill>
          <a:blip r:embed="rId2" cstate="print"/>
          <a:srcRect/>
          <a:stretch>
            <a:fillRect/>
          </a:stretch>
        </p:blipFill>
        <p:spPr bwMode="auto">
          <a:xfrm>
            <a:off x="106037622" y="107354588"/>
            <a:ext cx="9279966" cy="6207225"/>
          </a:xfrm>
          <a:prstGeom prst="rect">
            <a:avLst/>
          </a:prstGeom>
          <a:noFill/>
          <a:ln w="9525" algn="in">
            <a:noFill/>
            <a:miter lim="800000"/>
            <a:headEnd/>
            <a:tailEnd/>
          </a:ln>
          <a:effectLst/>
        </p:spPr>
      </p:pic>
      <p:sp>
        <p:nvSpPr>
          <p:cNvPr id="1029" name="Rectangle 5"/>
          <p:cNvSpPr>
            <a:spLocks noChangeArrowheads="1"/>
          </p:cNvSpPr>
          <p:nvPr/>
        </p:nvSpPr>
        <p:spPr bwMode="auto">
          <a:xfrm>
            <a:off x="106031272" y="107624576"/>
            <a:ext cx="9279966" cy="5973749"/>
          </a:xfrm>
          <a:prstGeom prst="rect">
            <a:avLst/>
          </a:prstGeom>
          <a:noFill/>
          <a:ln w="7620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NZ"/>
          </a:p>
        </p:txBody>
      </p:sp>
      <p:pic>
        <p:nvPicPr>
          <p:cNvPr id="1030" name="Picture 6"/>
          <p:cNvPicPr>
            <a:picLocks noChangeAspect="1" noChangeArrowheads="1"/>
          </p:cNvPicPr>
          <p:nvPr/>
        </p:nvPicPr>
        <p:blipFill>
          <a:blip r:embed="rId3" cstate="print"/>
          <a:srcRect/>
          <a:stretch>
            <a:fillRect/>
          </a:stretch>
        </p:blipFill>
        <p:spPr bwMode="auto">
          <a:xfrm>
            <a:off x="323528" y="260648"/>
            <a:ext cx="8539466" cy="6264696"/>
          </a:xfrm>
          <a:prstGeom prst="rect">
            <a:avLst/>
          </a:prstGeom>
          <a:noFill/>
          <a:ln w="9525" algn="in">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51520" y="188640"/>
            <a:ext cx="8513752" cy="6303764"/>
          </a:xfrm>
          <a:prstGeom prst="rect">
            <a:avLst/>
          </a:prstGeom>
          <a:noFill/>
          <a:ln w="9525" algn="in">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050" name="Picture 2" descr="picture"/>
          <p:cNvPicPr>
            <a:picLocks noChangeAspect="1" noChangeArrowheads="1"/>
          </p:cNvPicPr>
          <p:nvPr/>
        </p:nvPicPr>
        <p:blipFill>
          <a:blip r:embed="rId2" cstate="print"/>
          <a:srcRect/>
          <a:stretch>
            <a:fillRect/>
          </a:stretch>
        </p:blipFill>
        <p:spPr bwMode="auto">
          <a:xfrm>
            <a:off x="251520" y="260648"/>
            <a:ext cx="8640960" cy="6336704"/>
          </a:xfrm>
          <a:prstGeom prst="rect">
            <a:avLst/>
          </a:prstGeom>
          <a:noFill/>
          <a:ln w="9525" algn="in">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51520" y="188640"/>
            <a:ext cx="8712968" cy="6309320"/>
          </a:xfrm>
          <a:prstGeom prst="rect">
            <a:avLst/>
          </a:prstGeom>
          <a:noFill/>
          <a:ln w="9525" algn="in">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51520" y="117822"/>
            <a:ext cx="8712968" cy="6263506"/>
          </a:xfrm>
          <a:prstGeom prst="rect">
            <a:avLst/>
          </a:prstGeom>
          <a:noFill/>
          <a:ln w="9525" algn="in">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92696"/>
            <a:ext cx="8136904" cy="707886"/>
          </a:xfrm>
          <a:prstGeom prst="rect">
            <a:avLst/>
          </a:prstGeom>
          <a:noFill/>
        </p:spPr>
        <p:txBody>
          <a:bodyPr wrap="square" rtlCol="0">
            <a:spAutoFit/>
          </a:bodyPr>
          <a:lstStyle/>
          <a:p>
            <a:r>
              <a:rPr lang="en-US" sz="4000" b="1" dirty="0" smtClean="0">
                <a:solidFill>
                  <a:srgbClr val="008000"/>
                </a:solidFill>
                <a:latin typeface="Calibri" pitchFamily="34" charset="0"/>
                <a:cs typeface="Comic Sans MS"/>
              </a:rPr>
              <a:t>Our Principal’s Perspective</a:t>
            </a:r>
            <a:r>
              <a:rPr lang="is-IS" sz="4000" b="1" dirty="0" smtClean="0">
                <a:solidFill>
                  <a:srgbClr val="008000"/>
                </a:solidFill>
                <a:latin typeface="Calibri" pitchFamily="34" charset="0"/>
              </a:rPr>
              <a:t>…</a:t>
            </a:r>
            <a:endParaRPr lang="en-US" sz="4000" b="1" dirty="0">
              <a:solidFill>
                <a:srgbClr val="008000"/>
              </a:solidFill>
              <a:latin typeface="Calibri" pitchFamily="34" charset="0"/>
            </a:endParaRPr>
          </a:p>
        </p:txBody>
      </p:sp>
      <p:pic>
        <p:nvPicPr>
          <p:cNvPr id="3" name="Picture 2"/>
          <p:cNvPicPr>
            <a:picLocks noChangeAspect="1"/>
          </p:cNvPicPr>
          <p:nvPr/>
        </p:nvPicPr>
        <p:blipFill>
          <a:blip r:embed="rId2" cstate="print"/>
          <a:stretch>
            <a:fillRect/>
          </a:stretch>
        </p:blipFill>
        <p:spPr>
          <a:xfrm>
            <a:off x="2411760" y="1484784"/>
            <a:ext cx="3874244" cy="5167783"/>
          </a:xfrm>
          <a:prstGeom prst="rect">
            <a:avLst/>
          </a:prstGeom>
        </p:spPr>
      </p:pic>
    </p:spTree>
    <p:extLst>
      <p:ext uri="{BB962C8B-B14F-4D97-AF65-F5344CB8AC3E}">
        <p14:creationId xmlns:p14="http://schemas.microsoft.com/office/powerpoint/2010/main" xmlns="" val="2186061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04664"/>
            <a:ext cx="8568952" cy="646331"/>
          </a:xfrm>
          <a:prstGeom prst="rect">
            <a:avLst/>
          </a:prstGeom>
          <a:noFill/>
        </p:spPr>
        <p:txBody>
          <a:bodyPr wrap="square" rtlCol="0">
            <a:spAutoFit/>
          </a:bodyPr>
          <a:lstStyle/>
          <a:p>
            <a:pPr algn="ctr"/>
            <a:r>
              <a:rPr lang="en-US" sz="3600" b="1" dirty="0" smtClean="0">
                <a:solidFill>
                  <a:srgbClr val="008000"/>
                </a:solidFill>
                <a:latin typeface="Calibri" pitchFamily="34" charset="0"/>
                <a:cs typeface="Comic Sans MS"/>
              </a:rPr>
              <a:t>Why did we go school-wide and IY?</a:t>
            </a:r>
            <a:endParaRPr lang="en-US" sz="3600" b="1" dirty="0">
              <a:solidFill>
                <a:srgbClr val="008000"/>
              </a:solidFill>
              <a:latin typeface="Calibri" pitchFamily="34" charset="0"/>
              <a:cs typeface="Comic Sans MS"/>
            </a:endParaRPr>
          </a:p>
        </p:txBody>
      </p:sp>
      <p:sp>
        <p:nvSpPr>
          <p:cNvPr id="4" name="Rectangle 3"/>
          <p:cNvSpPr/>
          <p:nvPr/>
        </p:nvSpPr>
        <p:spPr>
          <a:xfrm>
            <a:off x="683568" y="1268760"/>
            <a:ext cx="7848872" cy="4247317"/>
          </a:xfrm>
          <a:prstGeom prst="rect">
            <a:avLst/>
          </a:prstGeom>
        </p:spPr>
        <p:txBody>
          <a:bodyPr wrap="square">
            <a:spAutoFit/>
          </a:bodyPr>
          <a:lstStyle/>
          <a:p>
            <a:pPr marL="285750" lvl="0" indent="-285750">
              <a:buFont typeface="Arial"/>
              <a:buChar char="•"/>
            </a:pPr>
            <a:r>
              <a:rPr lang="en-US" dirty="0">
                <a:latin typeface="Calibri" pitchFamily="34" charset="0"/>
                <a:cs typeface="Comic Sans MS"/>
              </a:rPr>
              <a:t>Staff </a:t>
            </a:r>
            <a:r>
              <a:rPr lang="en-US" dirty="0" smtClean="0">
                <a:latin typeface="Calibri" pitchFamily="34" charset="0"/>
                <a:cs typeface="Comic Sans MS"/>
              </a:rPr>
              <a:t>were in </a:t>
            </a:r>
            <a:r>
              <a:rPr lang="en-US" dirty="0">
                <a:latin typeface="Calibri" pitchFamily="34" charset="0"/>
                <a:cs typeface="Comic Sans MS"/>
              </a:rPr>
              <a:t>a reactive </a:t>
            </a:r>
            <a:r>
              <a:rPr lang="en-US" dirty="0" smtClean="0">
                <a:latin typeface="Calibri" pitchFamily="34" charset="0"/>
                <a:cs typeface="Comic Sans MS"/>
              </a:rPr>
              <a:t>mode, </a:t>
            </a:r>
            <a:r>
              <a:rPr lang="en-US" dirty="0">
                <a:latin typeface="Calibri" pitchFamily="34" charset="0"/>
                <a:cs typeface="Comic Sans MS"/>
              </a:rPr>
              <a:t>not proactive</a:t>
            </a:r>
            <a:endParaRPr lang="en-NZ" dirty="0">
              <a:latin typeface="Calibri" pitchFamily="34" charset="0"/>
              <a:cs typeface="Comic Sans MS"/>
            </a:endParaRPr>
          </a:p>
          <a:p>
            <a:pPr marL="285750" lvl="0" indent="-285750">
              <a:buFont typeface="Arial"/>
              <a:buChar char="•"/>
            </a:pPr>
            <a:r>
              <a:rPr lang="en-US" dirty="0" smtClean="0">
                <a:latin typeface="Calibri" pitchFamily="34" charset="0"/>
                <a:cs typeface="Comic Sans MS"/>
              </a:rPr>
              <a:t>Teacher felt ownership </a:t>
            </a:r>
            <a:r>
              <a:rPr lang="en-US" dirty="0">
                <a:latin typeface="Calibri" pitchFamily="34" charset="0"/>
                <a:cs typeface="Comic Sans MS"/>
              </a:rPr>
              <a:t>of their </a:t>
            </a:r>
            <a:r>
              <a:rPr lang="en-US" dirty="0" smtClean="0">
                <a:latin typeface="Calibri" pitchFamily="34" charset="0"/>
                <a:cs typeface="Comic Sans MS"/>
              </a:rPr>
              <a:t>class, </a:t>
            </a:r>
            <a:r>
              <a:rPr lang="en-US" dirty="0">
                <a:latin typeface="Calibri" pitchFamily="34" charset="0"/>
                <a:cs typeface="Comic Sans MS"/>
              </a:rPr>
              <a:t>but not the rest of school</a:t>
            </a:r>
            <a:endParaRPr lang="en-NZ" dirty="0">
              <a:latin typeface="Calibri" pitchFamily="34" charset="0"/>
              <a:cs typeface="Comic Sans MS"/>
            </a:endParaRPr>
          </a:p>
          <a:p>
            <a:pPr marL="285750" lvl="0" indent="-285750">
              <a:buFont typeface="Arial"/>
              <a:buChar char="•"/>
            </a:pPr>
            <a:r>
              <a:rPr lang="en-US" dirty="0">
                <a:latin typeface="Calibri" pitchFamily="34" charset="0"/>
                <a:cs typeface="Comic Sans MS"/>
              </a:rPr>
              <a:t>Junior staff were afraid to interact with senior </a:t>
            </a:r>
            <a:r>
              <a:rPr lang="en-US" dirty="0" smtClean="0">
                <a:latin typeface="Calibri" pitchFamily="34" charset="0"/>
                <a:cs typeface="Comic Sans MS"/>
              </a:rPr>
              <a:t>children, causing a division between junior and senior teachers.</a:t>
            </a:r>
            <a:endParaRPr lang="en-NZ" dirty="0">
              <a:latin typeface="Calibri" pitchFamily="34" charset="0"/>
              <a:cs typeface="Comic Sans MS"/>
            </a:endParaRPr>
          </a:p>
          <a:p>
            <a:pPr marL="285750" lvl="0" indent="-285750">
              <a:buFont typeface="Arial"/>
              <a:buChar char="•"/>
            </a:pPr>
            <a:r>
              <a:rPr lang="en-US" dirty="0" smtClean="0">
                <a:latin typeface="Calibri" pitchFamily="34" charset="0"/>
                <a:cs typeface="Comic Sans MS"/>
              </a:rPr>
              <a:t>Children </a:t>
            </a:r>
            <a:r>
              <a:rPr lang="en-US" dirty="0">
                <a:latin typeface="Calibri" pitchFamily="34" charset="0"/>
                <a:cs typeface="Comic Sans MS"/>
              </a:rPr>
              <a:t>didn’t know what the expected behaviours were meant to look like</a:t>
            </a:r>
            <a:endParaRPr lang="en-NZ" dirty="0">
              <a:latin typeface="Calibri" pitchFamily="34" charset="0"/>
              <a:cs typeface="Comic Sans MS"/>
            </a:endParaRPr>
          </a:p>
          <a:p>
            <a:pPr marL="285750" lvl="0" indent="-285750">
              <a:buFont typeface="Arial"/>
              <a:buChar char="•"/>
            </a:pPr>
            <a:r>
              <a:rPr lang="en-US" dirty="0">
                <a:latin typeface="Calibri" pitchFamily="34" charset="0"/>
                <a:cs typeface="Comic Sans MS"/>
              </a:rPr>
              <a:t>Social skills weren’t being taught</a:t>
            </a:r>
            <a:endParaRPr lang="en-NZ" dirty="0">
              <a:latin typeface="Calibri" pitchFamily="34" charset="0"/>
              <a:cs typeface="Comic Sans MS"/>
            </a:endParaRPr>
          </a:p>
          <a:p>
            <a:pPr marL="285750" lvl="0" indent="-285750">
              <a:buFont typeface="Arial"/>
              <a:buChar char="•"/>
            </a:pPr>
            <a:r>
              <a:rPr lang="en-US" dirty="0">
                <a:latin typeface="Calibri" pitchFamily="34" charset="0"/>
                <a:cs typeface="Comic Sans MS"/>
              </a:rPr>
              <a:t>Different rules and interpretations of these rules in classrooms</a:t>
            </a:r>
            <a:endParaRPr lang="en-NZ" dirty="0">
              <a:latin typeface="Calibri" pitchFamily="34" charset="0"/>
              <a:cs typeface="Comic Sans MS"/>
            </a:endParaRPr>
          </a:p>
          <a:p>
            <a:pPr marL="285750" lvl="0" indent="-285750">
              <a:buFont typeface="Arial"/>
              <a:buChar char="•"/>
            </a:pPr>
            <a:r>
              <a:rPr lang="en-US" dirty="0">
                <a:latin typeface="Calibri" pitchFamily="34" charset="0"/>
                <a:cs typeface="Comic Sans MS"/>
              </a:rPr>
              <a:t>Teachers </a:t>
            </a:r>
            <a:r>
              <a:rPr lang="en-US" dirty="0" smtClean="0">
                <a:latin typeface="Calibri" pitchFamily="34" charset="0"/>
                <a:cs typeface="Comic Sans MS"/>
              </a:rPr>
              <a:t>were backing </a:t>
            </a:r>
            <a:r>
              <a:rPr lang="en-US" dirty="0">
                <a:latin typeface="Calibri" pitchFamily="34" charset="0"/>
                <a:cs typeface="Comic Sans MS"/>
              </a:rPr>
              <a:t>children into corners and leaving them no option but fight or </a:t>
            </a:r>
            <a:r>
              <a:rPr lang="en-US" dirty="0" smtClean="0">
                <a:latin typeface="Calibri" pitchFamily="34" charset="0"/>
                <a:cs typeface="Comic Sans MS"/>
              </a:rPr>
              <a:t>flight</a:t>
            </a:r>
            <a:endParaRPr lang="en-NZ" dirty="0">
              <a:latin typeface="Calibri" pitchFamily="34" charset="0"/>
              <a:cs typeface="Comic Sans MS"/>
            </a:endParaRPr>
          </a:p>
          <a:p>
            <a:pPr marL="285750" lvl="0" indent="-285750">
              <a:buFont typeface="Arial"/>
              <a:buChar char="•"/>
            </a:pPr>
            <a:r>
              <a:rPr lang="en-NZ" dirty="0" smtClean="0">
                <a:latin typeface="Calibri" pitchFamily="34" charset="0"/>
                <a:cs typeface="Comic Sans MS"/>
              </a:rPr>
              <a:t>Teachers and whanau </a:t>
            </a:r>
            <a:r>
              <a:rPr lang="en-US" dirty="0">
                <a:latin typeface="Calibri" pitchFamily="34" charset="0"/>
                <a:cs typeface="Comic Sans MS"/>
              </a:rPr>
              <a:t>s</a:t>
            </a:r>
            <a:r>
              <a:rPr lang="en-US" dirty="0" smtClean="0">
                <a:latin typeface="Calibri" pitchFamily="34" charset="0"/>
                <a:cs typeface="Comic Sans MS"/>
              </a:rPr>
              <a:t>aw the principal </a:t>
            </a:r>
            <a:r>
              <a:rPr lang="en-US" dirty="0">
                <a:latin typeface="Calibri" pitchFamily="34" charset="0"/>
                <a:cs typeface="Comic Sans MS"/>
              </a:rPr>
              <a:t>as the person who had to be the disciplinarian</a:t>
            </a:r>
            <a:endParaRPr lang="en-NZ" dirty="0">
              <a:latin typeface="Calibri" pitchFamily="34" charset="0"/>
              <a:cs typeface="Comic Sans MS"/>
            </a:endParaRPr>
          </a:p>
          <a:p>
            <a:pPr marL="285750" lvl="0" indent="-285750">
              <a:buFont typeface="Arial"/>
              <a:buChar char="•"/>
            </a:pPr>
            <a:r>
              <a:rPr lang="en-US" dirty="0" smtClean="0">
                <a:latin typeface="Calibri" pitchFamily="34" charset="0"/>
                <a:cs typeface="Comic Sans MS"/>
              </a:rPr>
              <a:t>There was a lot </a:t>
            </a:r>
            <a:r>
              <a:rPr lang="en-US" dirty="0">
                <a:latin typeface="Calibri" pitchFamily="34" charset="0"/>
                <a:cs typeface="Comic Sans MS"/>
              </a:rPr>
              <a:t>of negative talk about </a:t>
            </a:r>
            <a:r>
              <a:rPr lang="en-US" dirty="0" smtClean="0">
                <a:latin typeface="Calibri" pitchFamily="34" charset="0"/>
                <a:cs typeface="Comic Sans MS"/>
              </a:rPr>
              <a:t>‘naughty kids’ </a:t>
            </a:r>
            <a:r>
              <a:rPr lang="en-US" dirty="0">
                <a:latin typeface="Calibri" pitchFamily="34" charset="0"/>
                <a:cs typeface="Comic Sans MS"/>
              </a:rPr>
              <a:t>in </a:t>
            </a:r>
            <a:r>
              <a:rPr lang="en-US" dirty="0" smtClean="0">
                <a:latin typeface="Calibri" pitchFamily="34" charset="0"/>
                <a:cs typeface="Comic Sans MS"/>
              </a:rPr>
              <a:t>the staff </a:t>
            </a:r>
            <a:r>
              <a:rPr lang="en-US" dirty="0">
                <a:latin typeface="Calibri" pitchFamily="34" charset="0"/>
                <a:cs typeface="Comic Sans MS"/>
              </a:rPr>
              <a:t>room</a:t>
            </a:r>
            <a:endParaRPr lang="en-NZ" dirty="0">
              <a:latin typeface="Calibri" pitchFamily="34" charset="0"/>
              <a:cs typeface="Comic Sans MS"/>
            </a:endParaRPr>
          </a:p>
          <a:p>
            <a:pPr marL="285750" lvl="0" indent="-285750">
              <a:buFont typeface="Arial"/>
              <a:buChar char="•"/>
            </a:pPr>
            <a:r>
              <a:rPr lang="en-US" dirty="0" smtClean="0">
                <a:latin typeface="Calibri" pitchFamily="34" charset="0"/>
                <a:cs typeface="Comic Sans MS"/>
              </a:rPr>
              <a:t>There were explosive </a:t>
            </a:r>
            <a:r>
              <a:rPr lang="en-US" dirty="0">
                <a:latin typeface="Calibri" pitchFamily="34" charset="0"/>
                <a:cs typeface="Comic Sans MS"/>
              </a:rPr>
              <a:t>physical fights in the </a:t>
            </a:r>
            <a:r>
              <a:rPr lang="en-US" dirty="0" smtClean="0">
                <a:latin typeface="Calibri" pitchFamily="34" charset="0"/>
                <a:cs typeface="Comic Sans MS"/>
              </a:rPr>
              <a:t>playground, and children were not able to manage their anger</a:t>
            </a:r>
            <a:endParaRPr lang="en-NZ" dirty="0">
              <a:latin typeface="Calibri" pitchFamily="34" charset="0"/>
              <a:cs typeface="Comic Sans MS"/>
            </a:endParaRPr>
          </a:p>
          <a:p>
            <a:pPr marL="285750" lvl="0" indent="-285750">
              <a:buFont typeface="Arial"/>
              <a:buChar char="•"/>
            </a:pPr>
            <a:r>
              <a:rPr lang="en-US" dirty="0" smtClean="0">
                <a:latin typeface="Calibri" pitchFamily="34" charset="0"/>
                <a:cs typeface="Comic Sans MS"/>
              </a:rPr>
              <a:t>Staff </a:t>
            </a:r>
            <a:r>
              <a:rPr lang="en-US" dirty="0">
                <a:latin typeface="Calibri" pitchFamily="34" charset="0"/>
                <a:cs typeface="Comic Sans MS"/>
              </a:rPr>
              <a:t>had regular mental health days!</a:t>
            </a:r>
            <a:endParaRPr lang="en-NZ" dirty="0">
              <a:latin typeface="Calibri" pitchFamily="34" charset="0"/>
              <a:cs typeface="Comic Sans MS"/>
            </a:endParaRPr>
          </a:p>
        </p:txBody>
      </p:sp>
    </p:spTree>
    <p:extLst>
      <p:ext uri="{BB962C8B-B14F-4D97-AF65-F5344CB8AC3E}">
        <p14:creationId xmlns:p14="http://schemas.microsoft.com/office/powerpoint/2010/main" xmlns="" val="438317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04664"/>
            <a:ext cx="8568952" cy="954107"/>
          </a:xfrm>
          <a:prstGeom prst="rect">
            <a:avLst/>
          </a:prstGeom>
          <a:noFill/>
        </p:spPr>
        <p:txBody>
          <a:bodyPr wrap="square" rtlCol="0">
            <a:spAutoFit/>
          </a:bodyPr>
          <a:lstStyle/>
          <a:p>
            <a:pPr algn="ctr"/>
            <a:r>
              <a:rPr lang="en-US" sz="2800" b="1" dirty="0" smtClean="0">
                <a:solidFill>
                  <a:srgbClr val="008000"/>
                </a:solidFill>
                <a:latin typeface="Calibri" pitchFamily="34" charset="0"/>
                <a:cs typeface="Comic Sans MS"/>
              </a:rPr>
              <a:t>What have been the philosophical changes and benefits at </a:t>
            </a:r>
            <a:r>
              <a:rPr lang="en-US" sz="2800" b="1" dirty="0" err="1" smtClean="0">
                <a:solidFill>
                  <a:srgbClr val="008000"/>
                </a:solidFill>
                <a:latin typeface="Calibri" pitchFamily="34" charset="0"/>
                <a:cs typeface="Comic Sans MS"/>
              </a:rPr>
              <a:t>Westown</a:t>
            </a:r>
            <a:r>
              <a:rPr lang="en-US" sz="2800" b="1" dirty="0" smtClean="0">
                <a:solidFill>
                  <a:srgbClr val="008000"/>
                </a:solidFill>
                <a:latin typeface="Calibri" pitchFamily="34" charset="0"/>
                <a:cs typeface="Comic Sans MS"/>
              </a:rPr>
              <a:t> since implementing these?</a:t>
            </a:r>
            <a:endParaRPr lang="en-US" sz="2800" b="1" dirty="0">
              <a:solidFill>
                <a:srgbClr val="008000"/>
              </a:solidFill>
              <a:latin typeface="Calibri" pitchFamily="34" charset="0"/>
              <a:cs typeface="Comic Sans MS"/>
            </a:endParaRPr>
          </a:p>
        </p:txBody>
      </p:sp>
      <p:sp>
        <p:nvSpPr>
          <p:cNvPr id="3" name="Rectangle 2"/>
          <p:cNvSpPr/>
          <p:nvPr/>
        </p:nvSpPr>
        <p:spPr>
          <a:xfrm>
            <a:off x="34947" y="1700808"/>
            <a:ext cx="8857533" cy="4247317"/>
          </a:xfrm>
          <a:prstGeom prst="rect">
            <a:avLst/>
          </a:prstGeom>
        </p:spPr>
        <p:txBody>
          <a:bodyPr wrap="square">
            <a:spAutoFit/>
          </a:bodyPr>
          <a:lstStyle/>
          <a:p>
            <a:pPr marL="285750" lvl="0" indent="-285750">
              <a:buFont typeface="Arial"/>
              <a:buChar char="•"/>
            </a:pPr>
            <a:r>
              <a:rPr lang="x-none" dirty="0" smtClean="0">
                <a:latin typeface="Calibri" pitchFamily="34" charset="0"/>
                <a:cs typeface="Comic Sans MS"/>
              </a:rPr>
              <a:t>Children are no longer ‘naughty kids’ – more holistic view that looks at the function of the behavior.</a:t>
            </a:r>
            <a:endParaRPr lang="en-NZ" dirty="0">
              <a:latin typeface="Calibri" pitchFamily="34" charset="0"/>
              <a:cs typeface="Comic Sans MS"/>
            </a:endParaRPr>
          </a:p>
          <a:p>
            <a:pPr marL="285750" lvl="0" indent="-285750">
              <a:buFont typeface="Arial"/>
              <a:buChar char="•"/>
            </a:pPr>
            <a:r>
              <a:rPr lang="x-none" dirty="0" smtClean="0">
                <a:latin typeface="Calibri" pitchFamily="34" charset="0"/>
                <a:cs typeface="Comic Sans MS"/>
              </a:rPr>
              <a:t>Childen are given ownership over their behaviour - choices</a:t>
            </a:r>
            <a:endParaRPr lang="en-NZ" dirty="0">
              <a:latin typeface="Calibri" pitchFamily="34" charset="0"/>
              <a:cs typeface="Comic Sans MS"/>
            </a:endParaRPr>
          </a:p>
          <a:p>
            <a:pPr marL="285750" lvl="0" indent="-285750">
              <a:buFont typeface="Arial"/>
              <a:buChar char="•"/>
            </a:pPr>
            <a:r>
              <a:rPr lang="x-none" dirty="0" smtClean="0">
                <a:latin typeface="Calibri" pitchFamily="34" charset="0"/>
                <a:cs typeface="Comic Sans MS"/>
              </a:rPr>
              <a:t>Behaviour is taught through circle times, role plays etc. – not just expected. </a:t>
            </a:r>
            <a:endParaRPr lang="en-NZ" dirty="0">
              <a:latin typeface="Calibri" pitchFamily="34" charset="0"/>
              <a:cs typeface="Comic Sans MS"/>
            </a:endParaRPr>
          </a:p>
          <a:p>
            <a:pPr marL="285750" lvl="0" indent="-285750">
              <a:buFont typeface="Arial"/>
              <a:buChar char="•"/>
            </a:pPr>
            <a:r>
              <a:rPr lang="en-US" dirty="0" smtClean="0">
                <a:latin typeface="Calibri" pitchFamily="34" charset="0"/>
                <a:cs typeface="Comic Sans MS"/>
              </a:rPr>
              <a:t>It </a:t>
            </a:r>
            <a:r>
              <a:rPr lang="en-US" dirty="0">
                <a:latin typeface="Calibri" pitchFamily="34" charset="0"/>
                <a:cs typeface="Comic Sans MS"/>
              </a:rPr>
              <a:t>is ok to offer incentives and give rewards to children who don’t get everything right but achieve their behavior goal. </a:t>
            </a:r>
            <a:r>
              <a:rPr lang="en-US" dirty="0" smtClean="0">
                <a:latin typeface="Calibri" pitchFamily="34" charset="0"/>
                <a:cs typeface="Comic Sans MS"/>
              </a:rPr>
              <a:t>IY Gave </a:t>
            </a:r>
            <a:r>
              <a:rPr lang="en-US" dirty="0">
                <a:latin typeface="Calibri" pitchFamily="34" charset="0"/>
                <a:cs typeface="Comic Sans MS"/>
              </a:rPr>
              <a:t>teachers the ok to do this</a:t>
            </a:r>
            <a:endParaRPr lang="en-NZ" dirty="0">
              <a:latin typeface="Calibri" pitchFamily="34" charset="0"/>
              <a:cs typeface="Comic Sans MS"/>
            </a:endParaRPr>
          </a:p>
          <a:p>
            <a:pPr marL="285750" lvl="0" indent="-285750">
              <a:buFont typeface="Arial"/>
              <a:buChar char="•"/>
            </a:pPr>
            <a:r>
              <a:rPr lang="en-US" dirty="0" smtClean="0">
                <a:latin typeface="Calibri" pitchFamily="34" charset="0"/>
                <a:cs typeface="Comic Sans MS"/>
              </a:rPr>
              <a:t>Relationships </a:t>
            </a:r>
            <a:r>
              <a:rPr lang="en-US" dirty="0">
                <a:latin typeface="Calibri" pitchFamily="34" charset="0"/>
                <a:cs typeface="Comic Sans MS"/>
              </a:rPr>
              <a:t>were a huge focus and teachers understanding of what relationships meant</a:t>
            </a:r>
            <a:endParaRPr lang="en-NZ" dirty="0">
              <a:latin typeface="Calibri" pitchFamily="34" charset="0"/>
              <a:cs typeface="Comic Sans MS"/>
            </a:endParaRPr>
          </a:p>
          <a:p>
            <a:pPr marL="285750" lvl="0" indent="-285750">
              <a:buFont typeface="Arial"/>
              <a:buChar char="•"/>
            </a:pPr>
            <a:r>
              <a:rPr lang="en-US" dirty="0">
                <a:latin typeface="Calibri" pitchFamily="34" charset="0"/>
                <a:cs typeface="Comic Sans MS"/>
              </a:rPr>
              <a:t>Conversations between staff were more frequent, reflective and brought staff together in their support</a:t>
            </a:r>
            <a:endParaRPr lang="en-NZ" dirty="0">
              <a:latin typeface="Calibri" pitchFamily="34" charset="0"/>
              <a:cs typeface="Comic Sans MS"/>
            </a:endParaRPr>
          </a:p>
          <a:p>
            <a:pPr marL="285750" lvl="0" indent="-285750">
              <a:buFont typeface="Arial"/>
              <a:buChar char="•"/>
            </a:pPr>
            <a:r>
              <a:rPr lang="en-US" dirty="0">
                <a:latin typeface="Calibri" pitchFamily="34" charset="0"/>
                <a:cs typeface="Comic Sans MS"/>
              </a:rPr>
              <a:t>Whole school ownership of students</a:t>
            </a:r>
            <a:endParaRPr lang="en-NZ" dirty="0">
              <a:latin typeface="Calibri" pitchFamily="34" charset="0"/>
              <a:cs typeface="Comic Sans MS"/>
            </a:endParaRPr>
          </a:p>
          <a:p>
            <a:pPr marL="285750" lvl="0" indent="-285750">
              <a:buFont typeface="Arial"/>
              <a:buChar char="•"/>
            </a:pPr>
            <a:r>
              <a:rPr lang="en-US" dirty="0">
                <a:latin typeface="Calibri" pitchFamily="34" charset="0"/>
                <a:cs typeface="Comic Sans MS"/>
              </a:rPr>
              <a:t>Teachers have conversations on duty with students</a:t>
            </a:r>
            <a:endParaRPr lang="en-NZ" dirty="0">
              <a:latin typeface="Calibri" pitchFamily="34" charset="0"/>
              <a:cs typeface="Comic Sans MS"/>
            </a:endParaRPr>
          </a:p>
          <a:p>
            <a:pPr marL="285750" lvl="0" indent="-285750">
              <a:buFont typeface="Arial"/>
              <a:buChar char="•"/>
            </a:pPr>
            <a:r>
              <a:rPr lang="en-US" dirty="0">
                <a:latin typeface="Calibri" pitchFamily="34" charset="0"/>
                <a:cs typeface="Comic Sans MS"/>
              </a:rPr>
              <a:t>Restorative scripts are used in </a:t>
            </a:r>
            <a:r>
              <a:rPr lang="en-US" dirty="0" smtClean="0">
                <a:latin typeface="Calibri" pitchFamily="34" charset="0"/>
                <a:cs typeface="Comic Sans MS"/>
              </a:rPr>
              <a:t>the playground</a:t>
            </a:r>
            <a:endParaRPr lang="en-NZ" dirty="0">
              <a:latin typeface="Calibri" pitchFamily="34" charset="0"/>
              <a:cs typeface="Comic Sans MS"/>
            </a:endParaRPr>
          </a:p>
          <a:p>
            <a:pPr marL="285750" lvl="0" indent="-285750">
              <a:buFont typeface="Arial"/>
              <a:buChar char="•"/>
            </a:pPr>
            <a:r>
              <a:rPr lang="en-US" dirty="0">
                <a:latin typeface="Calibri" pitchFamily="34" charset="0"/>
                <a:cs typeface="Comic Sans MS"/>
              </a:rPr>
              <a:t>No longer punishment- reflections </a:t>
            </a:r>
            <a:r>
              <a:rPr lang="en-US" dirty="0" smtClean="0">
                <a:latin typeface="Calibri" pitchFamily="34" charset="0"/>
                <a:cs typeface="Comic Sans MS"/>
              </a:rPr>
              <a:t>are used </a:t>
            </a:r>
            <a:r>
              <a:rPr lang="en-US" dirty="0">
                <a:latin typeface="Calibri" pitchFamily="34" charset="0"/>
                <a:cs typeface="Comic Sans MS"/>
              </a:rPr>
              <a:t>to reflect on behaviours in situations and how to do things differently next time</a:t>
            </a:r>
            <a:endParaRPr lang="en-NZ" dirty="0">
              <a:latin typeface="Calibri" pitchFamily="34" charset="0"/>
              <a:cs typeface="Comic Sans MS"/>
            </a:endParaRPr>
          </a:p>
          <a:p>
            <a:pPr marL="285750" lvl="0" indent="-285750">
              <a:buFont typeface="Arial"/>
              <a:buChar char="•"/>
            </a:pPr>
            <a:r>
              <a:rPr lang="en-US" dirty="0">
                <a:latin typeface="Calibri" pitchFamily="34" charset="0"/>
                <a:cs typeface="Comic Sans MS"/>
              </a:rPr>
              <a:t>Consistent approach across the school to managing </a:t>
            </a:r>
            <a:r>
              <a:rPr lang="en-US" dirty="0" err="1" smtClean="0">
                <a:latin typeface="Calibri" pitchFamily="34" charset="0"/>
                <a:cs typeface="Comic Sans MS"/>
              </a:rPr>
              <a:t>behaviour</a:t>
            </a:r>
            <a:endParaRPr lang="en-NZ" dirty="0">
              <a:latin typeface="Calibri" pitchFamily="34" charset="0"/>
              <a:cs typeface="Comic Sans MS"/>
            </a:endParaRPr>
          </a:p>
        </p:txBody>
      </p:sp>
    </p:spTree>
    <p:extLst>
      <p:ext uri="{BB962C8B-B14F-4D97-AF65-F5344CB8AC3E}">
        <p14:creationId xmlns:p14="http://schemas.microsoft.com/office/powerpoint/2010/main" xmlns="" val="196459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NZ" b="1" dirty="0" smtClean="0">
                <a:solidFill>
                  <a:schemeClr val="accent6">
                    <a:lumMod val="75000"/>
                  </a:schemeClr>
                </a:solidFill>
              </a:rPr>
              <a:t>Karakia</a:t>
            </a:r>
            <a:endParaRPr lang="en-NZ" b="1" dirty="0">
              <a:solidFill>
                <a:schemeClr val="accent6">
                  <a:lumMod val="75000"/>
                </a:schemeClr>
              </a:solidFill>
            </a:endParaRPr>
          </a:p>
        </p:txBody>
      </p:sp>
      <p:sp>
        <p:nvSpPr>
          <p:cNvPr id="3" name="Content Placeholder 2"/>
          <p:cNvSpPr>
            <a:spLocks noGrp="1"/>
          </p:cNvSpPr>
          <p:nvPr>
            <p:ph sz="half" idx="2"/>
          </p:nvPr>
        </p:nvSpPr>
        <p:spPr/>
        <p:txBody>
          <a:bodyPr>
            <a:normAutofit lnSpcReduction="10000"/>
          </a:bodyPr>
          <a:lstStyle/>
          <a:p>
            <a:endParaRPr lang="en-NZ" dirty="0" smtClean="0"/>
          </a:p>
          <a:p>
            <a:pPr>
              <a:buNone/>
            </a:pPr>
            <a:r>
              <a:rPr lang="en-NZ" sz="2200" dirty="0" smtClean="0"/>
              <a:t>E </a:t>
            </a:r>
            <a:r>
              <a:rPr lang="en-NZ" sz="2200" dirty="0" err="1" smtClean="0"/>
              <a:t>te</a:t>
            </a:r>
            <a:r>
              <a:rPr lang="en-NZ" sz="2200" dirty="0" smtClean="0"/>
              <a:t> (</a:t>
            </a:r>
            <a:r>
              <a:rPr lang="en-NZ" sz="2200" dirty="0" err="1" smtClean="0"/>
              <a:t>Atua</a:t>
            </a:r>
            <a:r>
              <a:rPr lang="en-NZ" sz="2200" dirty="0" smtClean="0"/>
              <a:t>)                                         </a:t>
            </a:r>
          </a:p>
          <a:p>
            <a:pPr>
              <a:buNone/>
            </a:pPr>
            <a:r>
              <a:rPr lang="en-NZ" sz="2200" dirty="0" err="1" smtClean="0"/>
              <a:t>Homai</a:t>
            </a:r>
            <a:r>
              <a:rPr lang="en-NZ" sz="2200" dirty="0" smtClean="0"/>
              <a:t> </a:t>
            </a:r>
            <a:r>
              <a:rPr lang="en-NZ" sz="2200" dirty="0" err="1" smtClean="0"/>
              <a:t>ki</a:t>
            </a:r>
            <a:r>
              <a:rPr lang="en-NZ" sz="2200" dirty="0" smtClean="0"/>
              <a:t> a </a:t>
            </a:r>
            <a:r>
              <a:rPr lang="en-NZ" sz="2200" dirty="0" err="1" smtClean="0"/>
              <a:t>mātou</a:t>
            </a:r>
            <a:r>
              <a:rPr lang="en-NZ" sz="2200" dirty="0" smtClean="0"/>
              <a:t>                            </a:t>
            </a:r>
          </a:p>
          <a:p>
            <a:pPr>
              <a:buNone/>
            </a:pPr>
            <a:r>
              <a:rPr lang="en-NZ" sz="2200" dirty="0" smtClean="0"/>
              <a:t>Te </a:t>
            </a:r>
            <a:r>
              <a:rPr lang="en-NZ" sz="2200" dirty="0" err="1" smtClean="0"/>
              <a:t>kaha</a:t>
            </a:r>
            <a:r>
              <a:rPr lang="en-NZ" sz="2200" dirty="0" smtClean="0"/>
              <a:t> me </a:t>
            </a:r>
            <a:r>
              <a:rPr lang="en-NZ" sz="2200" dirty="0" err="1" smtClean="0"/>
              <a:t>te</a:t>
            </a:r>
            <a:r>
              <a:rPr lang="en-NZ" sz="2200" dirty="0" smtClean="0"/>
              <a:t> </a:t>
            </a:r>
            <a:r>
              <a:rPr lang="en-NZ" sz="2200" dirty="0" err="1" smtClean="0"/>
              <a:t>maramatanga</a:t>
            </a:r>
            <a:r>
              <a:rPr lang="en-NZ" sz="2200" dirty="0" smtClean="0"/>
              <a:t>     </a:t>
            </a:r>
          </a:p>
          <a:p>
            <a:pPr>
              <a:buNone/>
            </a:pPr>
            <a:r>
              <a:rPr lang="en-NZ" sz="2200" dirty="0" err="1" smtClean="0"/>
              <a:t>Ki</a:t>
            </a:r>
            <a:r>
              <a:rPr lang="en-NZ" sz="2200" dirty="0" smtClean="0"/>
              <a:t> a </a:t>
            </a:r>
            <a:r>
              <a:rPr lang="en-NZ" sz="2200" dirty="0" err="1" smtClean="0"/>
              <a:t>mahitika</a:t>
            </a:r>
            <a:r>
              <a:rPr lang="en-NZ" sz="2200" dirty="0" smtClean="0"/>
              <a:t> </a:t>
            </a:r>
            <a:r>
              <a:rPr lang="en-NZ" sz="2200" dirty="0" err="1" smtClean="0"/>
              <a:t>ki</a:t>
            </a:r>
            <a:r>
              <a:rPr lang="en-NZ" sz="2200" dirty="0" smtClean="0"/>
              <a:t> </a:t>
            </a:r>
            <a:r>
              <a:rPr lang="en-NZ" sz="2200" dirty="0" err="1" smtClean="0"/>
              <a:t>te</a:t>
            </a:r>
            <a:r>
              <a:rPr lang="en-NZ" sz="2200" dirty="0" smtClean="0"/>
              <a:t> </a:t>
            </a:r>
            <a:r>
              <a:rPr lang="en-NZ" sz="2200" dirty="0" err="1" smtClean="0"/>
              <a:t>tautoko</a:t>
            </a:r>
            <a:r>
              <a:rPr lang="en-NZ" sz="2200" dirty="0" smtClean="0"/>
              <a:t>           </a:t>
            </a:r>
          </a:p>
          <a:p>
            <a:pPr>
              <a:buNone/>
            </a:pPr>
            <a:r>
              <a:rPr lang="en-NZ" sz="2200" dirty="0" err="1" smtClean="0"/>
              <a:t>Tētahi</a:t>
            </a:r>
            <a:r>
              <a:rPr lang="en-NZ" sz="2200" dirty="0" smtClean="0"/>
              <a:t> </a:t>
            </a:r>
            <a:r>
              <a:rPr lang="en-NZ" sz="2200" dirty="0" err="1" smtClean="0"/>
              <a:t>ki</a:t>
            </a:r>
            <a:r>
              <a:rPr lang="en-NZ" sz="2200" dirty="0" smtClean="0"/>
              <a:t> </a:t>
            </a:r>
            <a:r>
              <a:rPr lang="en-NZ" sz="2200" dirty="0" err="1" smtClean="0"/>
              <a:t>tētahi</a:t>
            </a:r>
            <a:r>
              <a:rPr lang="en-NZ" sz="2200" dirty="0" smtClean="0"/>
              <a:t>                                 </a:t>
            </a:r>
          </a:p>
          <a:p>
            <a:pPr>
              <a:buNone/>
            </a:pPr>
            <a:r>
              <a:rPr lang="en-NZ" sz="2200" dirty="0" smtClean="0"/>
              <a:t>Kia </a:t>
            </a:r>
            <a:r>
              <a:rPr lang="en-NZ" sz="2200" dirty="0" err="1" smtClean="0"/>
              <a:t>haere</a:t>
            </a:r>
            <a:r>
              <a:rPr lang="en-NZ" sz="2200" dirty="0" smtClean="0"/>
              <a:t> </a:t>
            </a:r>
            <a:r>
              <a:rPr lang="en-NZ" sz="2200" dirty="0" err="1" smtClean="0"/>
              <a:t>pai</a:t>
            </a:r>
            <a:r>
              <a:rPr lang="en-NZ" sz="2200" dirty="0" smtClean="0"/>
              <a:t> </a:t>
            </a:r>
            <a:r>
              <a:rPr lang="en-NZ" sz="2200" dirty="0" err="1" smtClean="0"/>
              <a:t>i</a:t>
            </a:r>
            <a:r>
              <a:rPr lang="en-NZ" sz="2200" dirty="0" smtClean="0"/>
              <a:t> </a:t>
            </a:r>
            <a:r>
              <a:rPr lang="en-NZ" sz="2200" dirty="0" err="1" smtClean="0"/>
              <a:t>roto</a:t>
            </a:r>
            <a:r>
              <a:rPr lang="en-NZ" sz="2200" dirty="0" smtClean="0"/>
              <a:t> </a:t>
            </a:r>
            <a:r>
              <a:rPr lang="en-NZ" sz="2200" dirty="0" err="1" smtClean="0"/>
              <a:t>i</a:t>
            </a:r>
            <a:r>
              <a:rPr lang="en-NZ" sz="2200" dirty="0" smtClean="0"/>
              <a:t> </a:t>
            </a:r>
            <a:r>
              <a:rPr lang="en-NZ" sz="2200" dirty="0" err="1" smtClean="0"/>
              <a:t>tēnei</a:t>
            </a:r>
            <a:r>
              <a:rPr lang="en-NZ" sz="2200" dirty="0" smtClean="0"/>
              <a:t> (</a:t>
            </a:r>
            <a:r>
              <a:rPr lang="en-NZ" sz="2200" dirty="0" err="1" smtClean="0"/>
              <a:t>rā</a:t>
            </a:r>
            <a:r>
              <a:rPr lang="en-NZ" sz="2200" dirty="0" smtClean="0"/>
              <a:t>)   </a:t>
            </a:r>
          </a:p>
          <a:p>
            <a:pPr>
              <a:buNone/>
            </a:pPr>
            <a:r>
              <a:rPr lang="en-NZ" sz="2200" dirty="0" smtClean="0"/>
              <a:t>Amine </a:t>
            </a:r>
            <a:r>
              <a:rPr lang="en-NZ" dirty="0" smtClean="0"/>
              <a:t>                                                 </a:t>
            </a:r>
          </a:p>
          <a:p>
            <a:pPr>
              <a:buNone/>
            </a:pPr>
            <a:r>
              <a:rPr lang="en-NZ" dirty="0" smtClean="0"/>
              <a:t> </a:t>
            </a:r>
          </a:p>
          <a:p>
            <a:endParaRPr lang="en-NZ" dirty="0" smtClean="0"/>
          </a:p>
          <a:p>
            <a:pPr>
              <a:buNone/>
            </a:pPr>
            <a:endParaRPr lang="en-NZ" sz="3100" dirty="0" smtClean="0"/>
          </a:p>
          <a:p>
            <a:pPr>
              <a:buNone/>
            </a:pPr>
            <a:endParaRPr lang="en-NZ" sz="3100" dirty="0" smtClean="0"/>
          </a:p>
        </p:txBody>
      </p:sp>
      <p:sp>
        <p:nvSpPr>
          <p:cNvPr id="18" name="Content Placeholder 17"/>
          <p:cNvSpPr>
            <a:spLocks noGrp="1"/>
          </p:cNvSpPr>
          <p:nvPr>
            <p:ph sz="quarter" idx="4"/>
          </p:nvPr>
        </p:nvSpPr>
        <p:spPr/>
        <p:txBody>
          <a:bodyPr>
            <a:normAutofit/>
          </a:bodyPr>
          <a:lstStyle/>
          <a:p>
            <a:pPr>
              <a:buNone/>
            </a:pPr>
            <a:endParaRPr lang="en-NZ" sz="2000" dirty="0" smtClean="0"/>
          </a:p>
          <a:p>
            <a:pPr>
              <a:buNone/>
            </a:pPr>
            <a:r>
              <a:rPr lang="en-NZ" sz="2000" dirty="0" smtClean="0"/>
              <a:t>Dear (whoever that may be for us all)</a:t>
            </a:r>
          </a:p>
          <a:p>
            <a:pPr>
              <a:buNone/>
            </a:pPr>
            <a:r>
              <a:rPr lang="en-NZ" sz="2000" dirty="0" smtClean="0"/>
              <a:t>Give to us</a:t>
            </a:r>
          </a:p>
          <a:p>
            <a:pPr>
              <a:buNone/>
            </a:pPr>
            <a:r>
              <a:rPr lang="en-NZ" sz="2000" dirty="0" smtClean="0"/>
              <a:t>The strength &amp; understanding</a:t>
            </a:r>
          </a:p>
          <a:p>
            <a:pPr>
              <a:buNone/>
            </a:pPr>
            <a:r>
              <a:rPr lang="en-NZ" sz="2000" dirty="0" smtClean="0"/>
              <a:t>To work together and support</a:t>
            </a:r>
          </a:p>
          <a:p>
            <a:pPr>
              <a:buNone/>
            </a:pPr>
            <a:r>
              <a:rPr lang="en-NZ" sz="2000" dirty="0" smtClean="0"/>
              <a:t>Each other </a:t>
            </a:r>
          </a:p>
          <a:p>
            <a:pPr>
              <a:buNone/>
            </a:pPr>
            <a:r>
              <a:rPr lang="en-NZ" sz="2000" dirty="0" smtClean="0"/>
              <a:t>So today goes well</a:t>
            </a:r>
          </a:p>
          <a:p>
            <a:pPr>
              <a:buNone/>
            </a:pPr>
            <a:r>
              <a:rPr lang="en-NZ" sz="2000" dirty="0" smtClean="0"/>
              <a:t>Amen</a:t>
            </a:r>
          </a:p>
          <a:p>
            <a:endParaRPr lang="en-NZ" dirty="0"/>
          </a:p>
        </p:txBody>
      </p:sp>
      <p:pic>
        <p:nvPicPr>
          <p:cNvPr id="19" name="Picture 9" descr="Header_blue_thin 2.jpg"/>
          <p:cNvPicPr>
            <a:picLocks noChangeAspect="1"/>
          </p:cNvPicPr>
          <p:nvPr/>
        </p:nvPicPr>
        <p:blipFill>
          <a:blip r:embed="rId3" cstate="print"/>
          <a:srcRect/>
          <a:stretch>
            <a:fillRect/>
          </a:stretch>
        </p:blipFill>
        <p:spPr bwMode="auto">
          <a:xfrm>
            <a:off x="0" y="0"/>
            <a:ext cx="9144000" cy="585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04664"/>
            <a:ext cx="8064896" cy="5909311"/>
          </a:xfrm>
          <a:prstGeom prst="rect">
            <a:avLst/>
          </a:prstGeom>
        </p:spPr>
        <p:txBody>
          <a:bodyPr wrap="square">
            <a:spAutoFit/>
          </a:bodyPr>
          <a:lstStyle/>
          <a:p>
            <a:pPr marL="285750" lvl="0" indent="-285750">
              <a:buFont typeface="Arial"/>
              <a:buChar char="•"/>
            </a:pPr>
            <a:r>
              <a:rPr lang="en-US" dirty="0" smtClean="0"/>
              <a:t>IY </a:t>
            </a:r>
            <a:r>
              <a:rPr lang="en-US" dirty="0"/>
              <a:t>brought about the changes that saw it go from the classroom out to the playground- it became embedded and developed into our culture</a:t>
            </a:r>
            <a:endParaRPr lang="en-NZ" dirty="0"/>
          </a:p>
          <a:p>
            <a:pPr marL="285750" lvl="0" indent="-285750">
              <a:buFont typeface="Arial"/>
              <a:buChar char="•"/>
            </a:pPr>
            <a:r>
              <a:rPr lang="en-US" dirty="0"/>
              <a:t>Both children and staff share a common language</a:t>
            </a:r>
            <a:endParaRPr lang="en-NZ" dirty="0"/>
          </a:p>
          <a:p>
            <a:pPr marL="285750" lvl="0" indent="-285750">
              <a:buFont typeface="Arial"/>
              <a:buChar char="•"/>
            </a:pPr>
            <a:r>
              <a:rPr lang="en-US" dirty="0"/>
              <a:t>All teaching staff are a member of CARE committee and meet once a fortnight-the key to keeping it alive</a:t>
            </a:r>
            <a:endParaRPr lang="en-NZ" dirty="0"/>
          </a:p>
          <a:p>
            <a:pPr marL="285750" lvl="0" indent="-285750">
              <a:buFont typeface="Arial"/>
              <a:buChar char="•"/>
            </a:pPr>
            <a:r>
              <a:rPr lang="en-US" dirty="0" smtClean="0"/>
              <a:t>The school </a:t>
            </a:r>
            <a:r>
              <a:rPr lang="en-US" dirty="0"/>
              <a:t>environment is positive and supportive</a:t>
            </a:r>
            <a:endParaRPr lang="en-NZ" dirty="0"/>
          </a:p>
          <a:p>
            <a:pPr marL="285750" lvl="0" indent="-285750">
              <a:buFont typeface="Arial"/>
              <a:buChar char="•"/>
            </a:pPr>
            <a:r>
              <a:rPr lang="en-US" dirty="0" smtClean="0"/>
              <a:t>Students </a:t>
            </a:r>
            <a:r>
              <a:rPr lang="en-US" dirty="0"/>
              <a:t>are acknowledged for their good choices in behaviours- many layers of rewards, acknowledgments</a:t>
            </a:r>
            <a:endParaRPr lang="en-NZ" dirty="0"/>
          </a:p>
          <a:p>
            <a:pPr marL="285750" lvl="0" indent="-285750">
              <a:buFont typeface="Arial"/>
              <a:buChar char="•"/>
            </a:pPr>
            <a:r>
              <a:rPr lang="en-US" dirty="0"/>
              <a:t>Undesirable behavior is dealt with in a </a:t>
            </a:r>
            <a:r>
              <a:rPr lang="en-US" dirty="0" smtClean="0"/>
              <a:t>fair, predictable </a:t>
            </a:r>
            <a:r>
              <a:rPr lang="en-US" dirty="0"/>
              <a:t>and equitable way</a:t>
            </a:r>
            <a:endParaRPr lang="en-NZ" dirty="0"/>
          </a:p>
          <a:p>
            <a:pPr marL="285750" lvl="0" indent="-285750">
              <a:buFont typeface="Arial"/>
              <a:buChar char="•"/>
            </a:pPr>
            <a:r>
              <a:rPr lang="en-US" dirty="0"/>
              <a:t>Increase in attendance and academic performance, reduction in bullying behaviours</a:t>
            </a:r>
            <a:endParaRPr lang="en-NZ" dirty="0"/>
          </a:p>
          <a:p>
            <a:pPr marL="285750" lvl="0" indent="-285750">
              <a:buFont typeface="Arial"/>
              <a:buChar char="•"/>
            </a:pPr>
            <a:r>
              <a:rPr lang="en-US" dirty="0" smtClean="0"/>
              <a:t>Children </a:t>
            </a:r>
            <a:r>
              <a:rPr lang="en-US" dirty="0"/>
              <a:t>are very supportive of each other and do a lot of coaching in the playground when children are in unacceptable situations. </a:t>
            </a:r>
            <a:r>
              <a:rPr lang="en-US" b="1" dirty="0"/>
              <a:t>This is the best part!!!!</a:t>
            </a:r>
            <a:r>
              <a:rPr lang="en-US" dirty="0"/>
              <a:t> From juniors to seniors They also go home and teach their parents what to do when they get </a:t>
            </a:r>
            <a:r>
              <a:rPr lang="en-US" dirty="0" smtClean="0"/>
              <a:t>angry</a:t>
            </a:r>
            <a:endParaRPr lang="en-NZ" dirty="0"/>
          </a:p>
          <a:p>
            <a:pPr marL="285750" lvl="0" indent="-285750">
              <a:buFont typeface="Arial"/>
              <a:buChar char="•"/>
            </a:pPr>
            <a:r>
              <a:rPr lang="en-US" dirty="0"/>
              <a:t>They are very aware of their own and others feelings and can articulate </a:t>
            </a:r>
            <a:r>
              <a:rPr lang="en-US" dirty="0" smtClean="0"/>
              <a:t>these.</a:t>
            </a:r>
          </a:p>
          <a:p>
            <a:pPr marL="285750" lvl="0" indent="-285750">
              <a:buFont typeface="Arial"/>
              <a:buChar char="•"/>
            </a:pPr>
            <a:r>
              <a:rPr lang="en-US" dirty="0" smtClean="0"/>
              <a:t>CICO </a:t>
            </a:r>
            <a:r>
              <a:rPr lang="en-US" dirty="0"/>
              <a:t>with Principal- Relationship with target at risk students- build up relationships with these children so that I can then coach/mentor them and assist them to take control of their behaviours.</a:t>
            </a:r>
            <a:endParaRPr lang="en-NZ" dirty="0"/>
          </a:p>
          <a:p>
            <a:pPr marL="285750" lvl="0" indent="-285750">
              <a:buFont typeface="Arial"/>
              <a:buChar char="•"/>
            </a:pPr>
            <a:r>
              <a:rPr lang="en-US" dirty="0"/>
              <a:t>Teachers no longer fear any of the children- have the tools to deal with situations and the knowledge that they are supported by staff, Principal, parents BOT</a:t>
            </a:r>
            <a:endParaRPr lang="en-NZ" dirty="0"/>
          </a:p>
        </p:txBody>
      </p:sp>
    </p:spTree>
    <p:extLst>
      <p:ext uri="{BB962C8B-B14F-4D97-AF65-F5344CB8AC3E}">
        <p14:creationId xmlns:p14="http://schemas.microsoft.com/office/powerpoint/2010/main" xmlns="" val="2125408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04664"/>
            <a:ext cx="8568952" cy="954107"/>
          </a:xfrm>
          <a:prstGeom prst="rect">
            <a:avLst/>
          </a:prstGeom>
          <a:noFill/>
        </p:spPr>
        <p:txBody>
          <a:bodyPr wrap="square" rtlCol="0">
            <a:spAutoFit/>
          </a:bodyPr>
          <a:lstStyle/>
          <a:p>
            <a:pPr algn="ctr"/>
            <a:r>
              <a:rPr lang="en-US" sz="2800" b="1" dirty="0" smtClean="0">
                <a:solidFill>
                  <a:srgbClr val="008000"/>
                </a:solidFill>
                <a:latin typeface="Calibri" pitchFamily="34" charset="0"/>
                <a:cs typeface="Comic Sans MS"/>
              </a:rPr>
              <a:t>How has implementing IY and School-Wide changed my job as a principal?</a:t>
            </a:r>
            <a:endParaRPr lang="en-US" sz="2800" b="1" dirty="0">
              <a:solidFill>
                <a:srgbClr val="008000"/>
              </a:solidFill>
              <a:latin typeface="Calibri" pitchFamily="34" charset="0"/>
              <a:cs typeface="Comic Sans MS"/>
            </a:endParaRPr>
          </a:p>
        </p:txBody>
      </p:sp>
      <p:sp>
        <p:nvSpPr>
          <p:cNvPr id="4" name="Rectangle 3"/>
          <p:cNvSpPr/>
          <p:nvPr/>
        </p:nvSpPr>
        <p:spPr>
          <a:xfrm>
            <a:off x="611560" y="1484784"/>
            <a:ext cx="7776864" cy="3970318"/>
          </a:xfrm>
          <a:prstGeom prst="rect">
            <a:avLst/>
          </a:prstGeom>
        </p:spPr>
        <p:txBody>
          <a:bodyPr wrap="square">
            <a:spAutoFit/>
          </a:bodyPr>
          <a:lstStyle/>
          <a:p>
            <a:pPr marL="285750" lvl="0" indent="-285750">
              <a:buFont typeface="Arial"/>
              <a:buChar char="•"/>
            </a:pPr>
            <a:r>
              <a:rPr lang="en-US" dirty="0" smtClean="0">
                <a:latin typeface="Calibri" pitchFamily="34" charset="0"/>
                <a:cs typeface="Comic Sans MS"/>
              </a:rPr>
              <a:t>I am no </a:t>
            </a:r>
            <a:r>
              <a:rPr lang="en-US" dirty="0">
                <a:latin typeface="Calibri" pitchFamily="34" charset="0"/>
                <a:cs typeface="Comic Sans MS"/>
              </a:rPr>
              <a:t>longer seen by staff as the person who has to sort out the discipline! I am in a supportive role to the teachers and I can have positive relationships with the children. We do it together.</a:t>
            </a:r>
            <a:endParaRPr lang="en-NZ" dirty="0">
              <a:latin typeface="Calibri" pitchFamily="34" charset="0"/>
              <a:cs typeface="Comic Sans MS"/>
            </a:endParaRPr>
          </a:p>
          <a:p>
            <a:pPr marL="285750" lvl="0" indent="-285750">
              <a:buFont typeface="Arial"/>
              <a:buChar char="•"/>
            </a:pPr>
            <a:r>
              <a:rPr lang="en-US" dirty="0">
                <a:latin typeface="Calibri" pitchFamily="34" charset="0"/>
                <a:cs typeface="Comic Sans MS"/>
              </a:rPr>
              <a:t>Staff absences have dropped dramatically- no more mental health days. Example: This year we have had 7 sick days collectively as a teaching staff and two of those days were to look after sick family members. </a:t>
            </a:r>
            <a:r>
              <a:rPr lang="en-US" dirty="0" smtClean="0">
                <a:latin typeface="Calibri" pitchFamily="34" charset="0"/>
                <a:cs typeface="Comic Sans MS"/>
              </a:rPr>
              <a:t>I am </a:t>
            </a:r>
            <a:r>
              <a:rPr lang="en-US" dirty="0">
                <a:latin typeface="Calibri" pitchFamily="34" charset="0"/>
                <a:cs typeface="Comic Sans MS"/>
              </a:rPr>
              <a:t>able to use this funding to support learning initiatives</a:t>
            </a:r>
            <a:endParaRPr lang="en-NZ" dirty="0">
              <a:latin typeface="Calibri" pitchFamily="34" charset="0"/>
              <a:cs typeface="Comic Sans MS"/>
            </a:endParaRPr>
          </a:p>
          <a:p>
            <a:pPr marL="285750" lvl="0" indent="-285750">
              <a:buFont typeface="Arial"/>
              <a:buChar char="•"/>
            </a:pPr>
            <a:r>
              <a:rPr lang="en-US" dirty="0">
                <a:latin typeface="Calibri" pitchFamily="34" charset="0"/>
                <a:cs typeface="Comic Sans MS"/>
              </a:rPr>
              <a:t>Being able to leave the school without feeling stressed about what would be happening without me there</a:t>
            </a:r>
            <a:endParaRPr lang="en-NZ" dirty="0">
              <a:latin typeface="Calibri" pitchFamily="34" charset="0"/>
              <a:cs typeface="Comic Sans MS"/>
            </a:endParaRPr>
          </a:p>
          <a:p>
            <a:pPr marL="285750" lvl="0" indent="-285750">
              <a:buFont typeface="Arial"/>
              <a:buChar char="•"/>
            </a:pPr>
            <a:r>
              <a:rPr lang="en-US" dirty="0">
                <a:latin typeface="Calibri" pitchFamily="34" charset="0"/>
                <a:cs typeface="Comic Sans MS"/>
              </a:rPr>
              <a:t>Able to be a coach/mentor rather than a disciplinarian</a:t>
            </a:r>
            <a:endParaRPr lang="en-NZ" dirty="0">
              <a:latin typeface="Calibri" pitchFamily="34" charset="0"/>
              <a:cs typeface="Comic Sans MS"/>
            </a:endParaRPr>
          </a:p>
          <a:p>
            <a:pPr marL="285750" lvl="0" indent="-285750">
              <a:buFont typeface="Arial"/>
              <a:buChar char="•"/>
            </a:pPr>
            <a:r>
              <a:rPr lang="en-US" dirty="0">
                <a:latin typeface="Calibri" pitchFamily="34" charset="0"/>
                <a:cs typeface="Comic Sans MS"/>
              </a:rPr>
              <a:t>Have more positive interactions with parents- able to coach them </a:t>
            </a:r>
            <a:endParaRPr lang="en-NZ" dirty="0">
              <a:latin typeface="Calibri" pitchFamily="34" charset="0"/>
              <a:cs typeface="Comic Sans MS"/>
            </a:endParaRPr>
          </a:p>
          <a:p>
            <a:pPr marL="285750" lvl="0" indent="-285750">
              <a:buFont typeface="Arial"/>
              <a:buChar char="•"/>
            </a:pPr>
            <a:r>
              <a:rPr lang="en-US" dirty="0">
                <a:latin typeface="Calibri" pitchFamily="34" charset="0"/>
                <a:cs typeface="Comic Sans MS"/>
              </a:rPr>
              <a:t>Spend more time on curriculum – not constantly dealing with one crisis after another</a:t>
            </a:r>
            <a:endParaRPr lang="en-NZ" dirty="0">
              <a:latin typeface="Calibri" pitchFamily="34" charset="0"/>
              <a:cs typeface="Comic Sans MS"/>
            </a:endParaRPr>
          </a:p>
          <a:p>
            <a:pPr marL="285750" lvl="0" indent="-285750">
              <a:buFont typeface="Arial"/>
              <a:buChar char="•"/>
            </a:pPr>
            <a:r>
              <a:rPr lang="en-US" dirty="0">
                <a:latin typeface="Calibri" pitchFamily="34" charset="0"/>
                <a:cs typeface="Comic Sans MS"/>
              </a:rPr>
              <a:t>My stress levels have decreased</a:t>
            </a:r>
            <a:endParaRPr lang="en-NZ" dirty="0">
              <a:latin typeface="Calibri" pitchFamily="34" charset="0"/>
              <a:cs typeface="Comic Sans MS"/>
            </a:endParaRPr>
          </a:p>
        </p:txBody>
      </p:sp>
    </p:spTree>
    <p:extLst>
      <p:ext uri="{BB962C8B-B14F-4D97-AF65-F5344CB8AC3E}">
        <p14:creationId xmlns:p14="http://schemas.microsoft.com/office/powerpoint/2010/main" xmlns="" val="3033139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576" y="1700808"/>
            <a:ext cx="7848872" cy="4247317"/>
          </a:xfrm>
          <a:prstGeom prst="rect">
            <a:avLst/>
          </a:prstGeom>
        </p:spPr>
        <p:txBody>
          <a:bodyPr wrap="square">
            <a:spAutoFit/>
          </a:bodyPr>
          <a:lstStyle/>
          <a:p>
            <a:pPr marL="285750" lvl="0" indent="-285750">
              <a:buFont typeface="Arial"/>
              <a:buChar char="•"/>
            </a:pPr>
            <a:r>
              <a:rPr lang="en-US" dirty="0">
                <a:latin typeface="Calibri" pitchFamily="34" charset="0"/>
                <a:cs typeface="Comic Sans MS"/>
              </a:rPr>
              <a:t>A very competent RTLB as a coach who was respected by both myself and my </a:t>
            </a:r>
            <a:r>
              <a:rPr lang="en-US" dirty="0" smtClean="0">
                <a:latin typeface="Calibri" pitchFamily="34" charset="0"/>
                <a:cs typeface="Comic Sans MS"/>
              </a:rPr>
              <a:t>staff. Reflective conversations, professional readings, accessible.</a:t>
            </a:r>
            <a:endParaRPr lang="en-NZ" dirty="0">
              <a:latin typeface="Calibri" pitchFamily="34" charset="0"/>
              <a:cs typeface="Comic Sans MS"/>
            </a:endParaRPr>
          </a:p>
          <a:p>
            <a:pPr marL="285750" lvl="0" indent="-285750">
              <a:buFont typeface="Arial"/>
              <a:buChar char="•"/>
            </a:pPr>
            <a:r>
              <a:rPr lang="en-US" dirty="0" smtClean="0">
                <a:latin typeface="Calibri" pitchFamily="34" charset="0"/>
                <a:cs typeface="Comic Sans MS"/>
              </a:rPr>
              <a:t>A </a:t>
            </a:r>
            <a:r>
              <a:rPr lang="en-US" dirty="0">
                <a:latin typeface="Calibri" pitchFamily="34" charset="0"/>
                <a:cs typeface="Comic Sans MS"/>
              </a:rPr>
              <a:t>motivated </a:t>
            </a:r>
            <a:r>
              <a:rPr lang="en-US" dirty="0" smtClean="0">
                <a:latin typeface="Calibri" pitchFamily="34" charset="0"/>
                <a:cs typeface="Comic Sans MS"/>
              </a:rPr>
              <a:t>leader </a:t>
            </a:r>
            <a:r>
              <a:rPr lang="en-US" dirty="0">
                <a:latin typeface="Calibri" pitchFamily="34" charset="0"/>
                <a:cs typeface="Comic Sans MS"/>
              </a:rPr>
              <a:t>who  co-ordinates all the meetings and activities and is a very good role model of all the beliefs of CARE</a:t>
            </a:r>
            <a:endParaRPr lang="en-NZ" dirty="0">
              <a:latin typeface="Calibri" pitchFamily="34" charset="0"/>
              <a:cs typeface="Comic Sans MS"/>
            </a:endParaRPr>
          </a:p>
          <a:p>
            <a:pPr marL="285750" lvl="0" indent="-285750">
              <a:buFont typeface="Arial"/>
              <a:buChar char="•"/>
            </a:pPr>
            <a:r>
              <a:rPr lang="en-US" dirty="0">
                <a:latin typeface="Calibri" pitchFamily="34" charset="0"/>
                <a:cs typeface="Comic Sans MS"/>
              </a:rPr>
              <a:t>Believing in our vision – TOGETHER WE CARE</a:t>
            </a:r>
            <a:endParaRPr lang="en-NZ" dirty="0">
              <a:latin typeface="Calibri" pitchFamily="34" charset="0"/>
              <a:cs typeface="Comic Sans MS"/>
            </a:endParaRPr>
          </a:p>
          <a:p>
            <a:pPr marL="285750" lvl="0" indent="-285750">
              <a:buFont typeface="Arial"/>
              <a:buChar char="•"/>
            </a:pPr>
            <a:r>
              <a:rPr lang="en-US" dirty="0">
                <a:latin typeface="Calibri" pitchFamily="34" charset="0"/>
                <a:cs typeface="Comic Sans MS"/>
              </a:rPr>
              <a:t>Principal supporting and believing in PB4L and IY 100%</a:t>
            </a:r>
            <a:endParaRPr lang="en-NZ" dirty="0">
              <a:latin typeface="Calibri" pitchFamily="34" charset="0"/>
              <a:cs typeface="Comic Sans MS"/>
            </a:endParaRPr>
          </a:p>
          <a:p>
            <a:pPr marL="285750" lvl="0" indent="-285750">
              <a:buFont typeface="Arial"/>
              <a:buChar char="•"/>
            </a:pPr>
            <a:r>
              <a:rPr lang="en-US" dirty="0">
                <a:latin typeface="Calibri" pitchFamily="34" charset="0"/>
                <a:cs typeface="Comic Sans MS"/>
              </a:rPr>
              <a:t>An amazing staff who have been on the journey and are constantly </a:t>
            </a:r>
            <a:r>
              <a:rPr lang="en-US" dirty="0" err="1">
                <a:latin typeface="Calibri" pitchFamily="34" charset="0"/>
                <a:cs typeface="Comic Sans MS"/>
              </a:rPr>
              <a:t>upskilling</a:t>
            </a:r>
            <a:r>
              <a:rPr lang="en-US" dirty="0">
                <a:latin typeface="Calibri" pitchFamily="34" charset="0"/>
                <a:cs typeface="Comic Sans MS"/>
              </a:rPr>
              <a:t> themselves and supporting one another. Taking ownership of all the children in the school. Being open to challenging their beliefs and making huge changes in the way they interact with children </a:t>
            </a:r>
            <a:endParaRPr lang="en-NZ" dirty="0">
              <a:latin typeface="Calibri" pitchFamily="34" charset="0"/>
              <a:cs typeface="Comic Sans MS"/>
            </a:endParaRPr>
          </a:p>
          <a:p>
            <a:pPr marL="285750" lvl="0" indent="-285750">
              <a:buFont typeface="Arial"/>
              <a:buChar char="•"/>
            </a:pPr>
            <a:r>
              <a:rPr lang="en-US" dirty="0">
                <a:latin typeface="Calibri" pitchFamily="34" charset="0"/>
                <a:cs typeface="Comic Sans MS"/>
              </a:rPr>
              <a:t>Whole school staff development – we do it together not juniors /seniors</a:t>
            </a:r>
            <a:endParaRPr lang="en-NZ" dirty="0">
              <a:latin typeface="Calibri" pitchFamily="34" charset="0"/>
              <a:cs typeface="Comic Sans MS"/>
            </a:endParaRPr>
          </a:p>
          <a:p>
            <a:pPr marL="285750" lvl="0" indent="-285750">
              <a:buFont typeface="Arial"/>
              <a:buChar char="•"/>
            </a:pPr>
            <a:r>
              <a:rPr lang="en-US" dirty="0">
                <a:latin typeface="Calibri" pitchFamily="34" charset="0"/>
                <a:cs typeface="Comic Sans MS"/>
              </a:rPr>
              <a:t>Having new staff trained in IY as soon as they come into our school.</a:t>
            </a:r>
            <a:endParaRPr lang="en-NZ" dirty="0">
              <a:latin typeface="Calibri" pitchFamily="34" charset="0"/>
              <a:cs typeface="Comic Sans MS"/>
            </a:endParaRPr>
          </a:p>
          <a:p>
            <a:pPr marL="285750" lvl="0" indent="-285750">
              <a:buFont typeface="Arial"/>
              <a:buChar char="•"/>
            </a:pPr>
            <a:r>
              <a:rPr lang="en-US" dirty="0">
                <a:latin typeface="Calibri" pitchFamily="34" charset="0"/>
                <a:cs typeface="Comic Sans MS"/>
              </a:rPr>
              <a:t>Having all staff on our CARE team and regular meetings</a:t>
            </a:r>
            <a:endParaRPr lang="en-NZ" dirty="0">
              <a:latin typeface="Calibri" pitchFamily="34" charset="0"/>
              <a:cs typeface="Comic Sans MS"/>
            </a:endParaRPr>
          </a:p>
          <a:p>
            <a:pPr marL="285750" lvl="0" indent="-285750">
              <a:buFont typeface="Arial"/>
              <a:buChar char="•"/>
            </a:pPr>
            <a:r>
              <a:rPr lang="en-US" dirty="0">
                <a:latin typeface="Calibri" pitchFamily="34" charset="0"/>
                <a:cs typeface="Comic Sans MS"/>
              </a:rPr>
              <a:t>Induction for new staff and CARE club for new students</a:t>
            </a:r>
            <a:endParaRPr lang="en-NZ" dirty="0">
              <a:latin typeface="Calibri" pitchFamily="34" charset="0"/>
              <a:cs typeface="Comic Sans MS"/>
            </a:endParaRPr>
          </a:p>
          <a:p>
            <a:pPr marL="285750" lvl="0" indent="-285750">
              <a:buFont typeface="Arial"/>
              <a:buChar char="•"/>
            </a:pPr>
            <a:r>
              <a:rPr lang="en-US" dirty="0">
                <a:latin typeface="Calibri" pitchFamily="34" charset="0"/>
                <a:cs typeface="Comic Sans MS"/>
              </a:rPr>
              <a:t>Tangible rewards </a:t>
            </a:r>
            <a:endParaRPr lang="en-NZ" dirty="0">
              <a:latin typeface="Calibri" pitchFamily="34" charset="0"/>
              <a:cs typeface="Comic Sans MS"/>
            </a:endParaRPr>
          </a:p>
        </p:txBody>
      </p:sp>
      <p:sp>
        <p:nvSpPr>
          <p:cNvPr id="5" name="Rectangle 4"/>
          <p:cNvSpPr/>
          <p:nvPr/>
        </p:nvSpPr>
        <p:spPr>
          <a:xfrm>
            <a:off x="467544" y="404664"/>
            <a:ext cx="7920880" cy="830997"/>
          </a:xfrm>
          <a:prstGeom prst="rect">
            <a:avLst/>
          </a:prstGeom>
        </p:spPr>
        <p:txBody>
          <a:bodyPr wrap="square">
            <a:spAutoFit/>
          </a:bodyPr>
          <a:lstStyle/>
          <a:p>
            <a:pPr algn="ctr"/>
            <a:r>
              <a:rPr lang="en-US" sz="2400" b="1" dirty="0">
                <a:solidFill>
                  <a:srgbClr val="008000"/>
                </a:solidFill>
                <a:latin typeface="Calibri" pitchFamily="34" charset="0"/>
                <a:cs typeface="Comic Sans MS"/>
              </a:rPr>
              <a:t>I believe that we have been able to successfully implement school wide because of the following key factors:</a:t>
            </a:r>
            <a:endParaRPr lang="en-NZ" sz="2400" b="1" dirty="0">
              <a:solidFill>
                <a:srgbClr val="008000"/>
              </a:solidFill>
              <a:latin typeface="Calibri" pitchFamily="34" charset="0"/>
              <a:cs typeface="Comic Sans MS"/>
            </a:endParaRPr>
          </a:p>
        </p:txBody>
      </p:sp>
    </p:spTree>
    <p:extLst>
      <p:ext uri="{BB962C8B-B14F-4D97-AF65-F5344CB8AC3E}">
        <p14:creationId xmlns:p14="http://schemas.microsoft.com/office/powerpoint/2010/main" xmlns="" val="1029233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hrystal ball dew drop"/>
          <p:cNvPicPr>
            <a:picLocks noChangeAspect="1" noChangeArrowheads="1"/>
          </p:cNvPicPr>
          <p:nvPr/>
        </p:nvPicPr>
        <p:blipFill>
          <a:blip r:embed="rId3" cstate="print"/>
          <a:srcRect/>
          <a:stretch>
            <a:fillRect/>
          </a:stretch>
        </p:blipFill>
        <p:spPr bwMode="auto">
          <a:xfrm>
            <a:off x="1691680" y="1124744"/>
            <a:ext cx="5400600" cy="417646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farm1.nzstatic.com/_proxy/imageproxy_1y/serve/raranga.jpg?outputformat=jpg&amp;quality=80&amp;source=1379094&amp;transformationsystem=letterbox&amp;width=940&amp;securitytoken=B8B24226D7F1750EDFAB8D763F96925C">
            <a:hlinkClick r:id="rId3"/>
          </p:cNvPr>
          <p:cNvPicPr>
            <a:picLocks noChangeAspect="1" noChangeArrowheads="1"/>
          </p:cNvPicPr>
          <p:nvPr/>
        </p:nvPicPr>
        <p:blipFill>
          <a:blip r:embed="rId4" cstate="print"/>
          <a:srcRect/>
          <a:stretch>
            <a:fillRect/>
          </a:stretch>
        </p:blipFill>
        <p:spPr bwMode="auto">
          <a:xfrm>
            <a:off x="971600" y="1052736"/>
            <a:ext cx="6800850" cy="452437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onthomas-sculpture.com/images/gallery/crystical_orb.jpg">
            <a:hlinkClick r:id="rId3"/>
          </p:cNvPr>
          <p:cNvPicPr>
            <a:picLocks noChangeAspect="1" noChangeArrowheads="1"/>
          </p:cNvPicPr>
          <p:nvPr/>
        </p:nvPicPr>
        <p:blipFill>
          <a:blip r:embed="rId4" cstate="print"/>
          <a:srcRect/>
          <a:stretch>
            <a:fillRect/>
          </a:stretch>
        </p:blipFill>
        <p:spPr bwMode="auto">
          <a:xfrm>
            <a:off x="1475656" y="1052736"/>
            <a:ext cx="5976664" cy="460851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selwyncomed.school.nz/Content/Img/Harakeke.jpg">
            <a:hlinkClick r:id="rId3"/>
          </p:cNvPr>
          <p:cNvPicPr>
            <a:picLocks noChangeAspect="1" noChangeArrowheads="1"/>
          </p:cNvPicPr>
          <p:nvPr/>
        </p:nvPicPr>
        <p:blipFill>
          <a:blip r:embed="rId4" cstate="print"/>
          <a:srcRect/>
          <a:stretch>
            <a:fillRect/>
          </a:stretch>
        </p:blipFill>
        <p:spPr bwMode="auto">
          <a:xfrm>
            <a:off x="467545" y="2708920"/>
            <a:ext cx="2692068" cy="1944216"/>
          </a:xfrm>
          <a:prstGeom prst="rect">
            <a:avLst/>
          </a:prstGeom>
          <a:noFill/>
        </p:spPr>
      </p:pic>
      <p:pic>
        <p:nvPicPr>
          <p:cNvPr id="3" name="Picture 2" descr="http://simonthomas-sculpture.com/images/gallery/crystical_orb.jpg">
            <a:hlinkClick r:id="rId5"/>
          </p:cNvPr>
          <p:cNvPicPr>
            <a:picLocks noChangeAspect="1" noChangeArrowheads="1"/>
          </p:cNvPicPr>
          <p:nvPr/>
        </p:nvPicPr>
        <p:blipFill>
          <a:blip r:embed="rId6" cstate="print"/>
          <a:srcRect/>
          <a:stretch>
            <a:fillRect/>
          </a:stretch>
        </p:blipFill>
        <p:spPr bwMode="auto">
          <a:xfrm>
            <a:off x="3612269" y="1268760"/>
            <a:ext cx="5136195" cy="396044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3"/>
            <a:ext cx="7772400" cy="2088231"/>
          </a:xfrm>
        </p:spPr>
        <p:txBody>
          <a:bodyPr>
            <a:normAutofit fontScale="90000"/>
          </a:bodyPr>
          <a:lstStyle/>
          <a:p>
            <a:r>
              <a:rPr lang="en-NZ" dirty="0" smtClean="0"/>
              <a:t>Mā te whiri tahi</a:t>
            </a:r>
            <a:br>
              <a:rPr lang="en-NZ" dirty="0" smtClean="0"/>
            </a:br>
            <a:r>
              <a:rPr lang="en-NZ" dirty="0" smtClean="0"/>
              <a:t>ka whakatuki ai ngā</a:t>
            </a:r>
            <a:br>
              <a:rPr lang="en-NZ" dirty="0" smtClean="0"/>
            </a:br>
            <a:r>
              <a:rPr lang="en-NZ" dirty="0" smtClean="0"/>
              <a:t>pumanawa ā tangata</a:t>
            </a:r>
            <a:endParaRPr lang="en-NZ" dirty="0"/>
          </a:p>
        </p:txBody>
      </p:sp>
      <p:sp>
        <p:nvSpPr>
          <p:cNvPr id="3" name="Subtitle 2"/>
          <p:cNvSpPr>
            <a:spLocks noGrp="1"/>
          </p:cNvSpPr>
          <p:nvPr>
            <p:ph type="subTitle" idx="1"/>
          </p:nvPr>
        </p:nvSpPr>
        <p:spPr/>
        <p:txBody>
          <a:bodyPr/>
          <a:lstStyle/>
          <a:p>
            <a:r>
              <a:rPr lang="en-NZ" dirty="0" smtClean="0">
                <a:solidFill>
                  <a:schemeClr val="tx1"/>
                </a:solidFill>
              </a:rPr>
              <a:t>Together weaving the </a:t>
            </a:r>
          </a:p>
          <a:p>
            <a:r>
              <a:rPr lang="en-NZ" dirty="0" smtClean="0">
                <a:solidFill>
                  <a:schemeClr val="tx1"/>
                </a:solidFill>
              </a:rPr>
              <a:t>realisation of potential</a:t>
            </a:r>
            <a:endParaRPr lang="en-NZ" dirty="0">
              <a:solidFill>
                <a:schemeClr val="tx1"/>
              </a:solidFill>
            </a:endParaRPr>
          </a:p>
        </p:txBody>
      </p:sp>
      <p:pic>
        <p:nvPicPr>
          <p:cNvPr id="4" name="Picture 9" descr="Header_blue_thin 2.jpg"/>
          <p:cNvPicPr>
            <a:picLocks noChangeAspect="1"/>
          </p:cNvPicPr>
          <p:nvPr/>
        </p:nvPicPr>
        <p:blipFill>
          <a:blip r:embed="rId2" cstate="print"/>
          <a:srcRect/>
          <a:stretch>
            <a:fillRect/>
          </a:stretch>
        </p:blipFill>
        <p:spPr bwMode="auto">
          <a:xfrm>
            <a:off x="0" y="0"/>
            <a:ext cx="9144000" cy="73818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selwyncomed.school.nz/Content/Img/Harakeke.jpg">
            <a:hlinkClick r:id="rId3"/>
          </p:cNvPr>
          <p:cNvPicPr>
            <a:picLocks noChangeAspect="1" noChangeArrowheads="1"/>
          </p:cNvPicPr>
          <p:nvPr/>
        </p:nvPicPr>
        <p:blipFill>
          <a:blip r:embed="rId4" cstate="print"/>
          <a:srcRect/>
          <a:stretch>
            <a:fillRect/>
          </a:stretch>
        </p:blipFill>
        <p:spPr bwMode="auto">
          <a:xfrm>
            <a:off x="1331640" y="1124744"/>
            <a:ext cx="6264696" cy="452437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craftingahomestead.files.wordpress.com/2008/02/dsc00153.jpg">
            <a:hlinkClick r:id="rId3"/>
          </p:cNvPr>
          <p:cNvPicPr>
            <a:picLocks noChangeAspect="1" noChangeArrowheads="1"/>
          </p:cNvPicPr>
          <p:nvPr/>
        </p:nvPicPr>
        <p:blipFill>
          <a:blip r:embed="rId4" cstate="print"/>
          <a:srcRect/>
          <a:stretch>
            <a:fillRect/>
          </a:stretch>
        </p:blipFill>
        <p:spPr bwMode="auto">
          <a:xfrm>
            <a:off x="1619672" y="1124744"/>
            <a:ext cx="5657850" cy="466839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yramid.png"/>
          <p:cNvPicPr>
            <a:picLocks noChangeAspect="1"/>
          </p:cNvPicPr>
          <p:nvPr/>
        </p:nvPicPr>
        <p:blipFill>
          <a:blip r:embed="rId3" cstate="print"/>
          <a:stretch>
            <a:fillRect/>
          </a:stretch>
        </p:blipFill>
        <p:spPr>
          <a:xfrm>
            <a:off x="1235977" y="0"/>
            <a:ext cx="6672046"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acher Pyramid.jpg"/>
          <p:cNvPicPr>
            <a:picLocks noChangeAspect="1"/>
          </p:cNvPicPr>
          <p:nvPr/>
        </p:nvPicPr>
        <p:blipFill>
          <a:blip r:embed="rId3" cstate="print"/>
          <a:stretch>
            <a:fillRect/>
          </a:stretch>
        </p:blipFill>
        <p:spPr>
          <a:xfrm>
            <a:off x="1236179" y="0"/>
            <a:ext cx="6671641"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Open ended weave, Horizontal blades"/>
          <p:cNvPicPr>
            <a:picLocks noChangeAspect="1" noChangeArrowheads="1"/>
          </p:cNvPicPr>
          <p:nvPr/>
        </p:nvPicPr>
        <p:blipFill>
          <a:blip r:embed="rId3" cstate="print"/>
          <a:srcRect/>
          <a:stretch>
            <a:fillRect/>
          </a:stretch>
        </p:blipFill>
        <p:spPr bwMode="auto">
          <a:xfrm>
            <a:off x="1763688" y="1052736"/>
            <a:ext cx="5544616" cy="424847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Weaving with foliage"/>
          <p:cNvPicPr>
            <a:picLocks noChangeAspect="1" noChangeArrowheads="1"/>
          </p:cNvPicPr>
          <p:nvPr/>
        </p:nvPicPr>
        <p:blipFill>
          <a:blip r:embed="rId3" cstate="print"/>
          <a:srcRect/>
          <a:stretch>
            <a:fillRect/>
          </a:stretch>
        </p:blipFill>
        <p:spPr bwMode="auto">
          <a:xfrm>
            <a:off x="1619672" y="1052736"/>
            <a:ext cx="5616624" cy="424847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1323</TotalTime>
  <Words>1909</Words>
  <Application>Microsoft Office PowerPoint</Application>
  <PresentationFormat>On-screen Show (4:3)</PresentationFormat>
  <Paragraphs>258</Paragraphs>
  <Slides>26</Slides>
  <Notes>14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Karakia</vt:lpstr>
      <vt:lpstr>Mā te whiri tahi ka whakatuki ai ngā pumanawa ā tangata</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Ministry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Jens Andersen</dc:creator>
  <cp:lastModifiedBy>Julia Gates</cp:lastModifiedBy>
  <cp:revision>101</cp:revision>
  <dcterms:created xsi:type="dcterms:W3CDTF">2016-07-14T00:48:15Z</dcterms:created>
  <dcterms:modified xsi:type="dcterms:W3CDTF">2016-08-24T02:50:23Z</dcterms:modified>
</cp:coreProperties>
</file>